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6"/>
  </p:notesMasterIdLst>
  <p:handoutMasterIdLst>
    <p:handoutMasterId r:id="rId17"/>
  </p:handoutMasterIdLst>
  <p:sldIdLst>
    <p:sldId id="282" r:id="rId2"/>
    <p:sldId id="285" r:id="rId3"/>
    <p:sldId id="286" r:id="rId4"/>
    <p:sldId id="284" r:id="rId5"/>
    <p:sldId id="276" r:id="rId6"/>
    <p:sldId id="283" r:id="rId7"/>
    <p:sldId id="272" r:id="rId8"/>
    <p:sldId id="273" r:id="rId9"/>
    <p:sldId id="275" r:id="rId10"/>
    <p:sldId id="277" r:id="rId11"/>
    <p:sldId id="278" r:id="rId12"/>
    <p:sldId id="279" r:id="rId13"/>
    <p:sldId id="280" r:id="rId14"/>
    <p:sldId id="281" r:id="rId15"/>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CD"/>
    <a:srgbClr val="7BDBF1"/>
    <a:srgbClr val="5C6970"/>
    <a:srgbClr val="43C0FF"/>
    <a:srgbClr val="008ED3"/>
    <a:srgbClr val="79736D"/>
    <a:srgbClr val="0D131A"/>
    <a:srgbClr val="0083C3"/>
    <a:srgbClr val="0085CA"/>
    <a:srgbClr val="2D2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p:restoredTop sz="94595"/>
  </p:normalViewPr>
  <p:slideViewPr>
    <p:cSldViewPr snapToGrid="0">
      <p:cViewPr varScale="1">
        <p:scale>
          <a:sx n="144" d="100"/>
          <a:sy n="144" d="100"/>
        </p:scale>
        <p:origin x="594" y="102"/>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804" y="-90"/>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53FA6F-752D-413D-8671-8023634ABE2B}" type="datetimeFigureOut">
              <a:rPr lang="zh-TW" altLang="en-US" smtClean="0"/>
              <a:t>2022/12/8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7250E4-CE39-4108-9B1F-4708F065F194}" type="slidenum">
              <a:rPr lang="zh-TW" altLang="en-US" smtClean="0"/>
              <a:t>‹#›</a:t>
            </a:fld>
            <a:endParaRPr lang="zh-TW" altLang="en-US"/>
          </a:p>
        </p:txBody>
      </p:sp>
    </p:spTree>
    <p:extLst>
      <p:ext uri="{BB962C8B-B14F-4D97-AF65-F5344CB8AC3E}">
        <p14:creationId xmlns:p14="http://schemas.microsoft.com/office/powerpoint/2010/main" val="3440477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DC51C-E7D2-374D-9A3D-CDCF254C7A0D}" type="datetimeFigureOut">
              <a:rPr kumimoji="1" lang="zh-TW" altLang="en-US" smtClean="0"/>
              <a:t>2022/12/8</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F770E-C2B0-004C-A5BC-FB4976466ABD}" type="slidenum">
              <a:rPr kumimoji="1" lang="zh-TW" altLang="en-US" smtClean="0"/>
              <a:t>‹#›</a:t>
            </a:fld>
            <a:endParaRPr kumimoji="1" lang="zh-TW" altLang="en-US"/>
          </a:p>
        </p:txBody>
      </p:sp>
    </p:spTree>
    <p:extLst>
      <p:ext uri="{BB962C8B-B14F-4D97-AF65-F5344CB8AC3E}">
        <p14:creationId xmlns:p14="http://schemas.microsoft.com/office/powerpoint/2010/main" val="310786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page in white">
    <p:spTree>
      <p:nvGrpSpPr>
        <p:cNvPr id="1" name=""/>
        <p:cNvGrpSpPr/>
        <p:nvPr/>
      </p:nvGrpSpPr>
      <p:grpSpPr>
        <a:xfrm>
          <a:off x="0" y="0"/>
          <a:ext cx="0" cy="0"/>
          <a:chOff x="0" y="0"/>
          <a:chExt cx="0" cy="0"/>
        </a:xfrm>
      </p:grpSpPr>
      <p:sp>
        <p:nvSpPr>
          <p:cNvPr id="28" name="圖片版面配置區 3"/>
          <p:cNvSpPr>
            <a:spLocks noGrp="1"/>
          </p:cNvSpPr>
          <p:nvPr>
            <p:ph type="pic" sz="quarter" idx="19"/>
          </p:nvPr>
        </p:nvSpPr>
        <p:spPr>
          <a:xfrm>
            <a:off x="5036694" y="322647"/>
            <a:ext cx="1604409" cy="2011290"/>
          </a:xfrm>
          <a:prstGeom prst="rect">
            <a:avLst/>
          </a:prstGeom>
        </p:spPr>
        <p:txBody>
          <a:bodyPr/>
          <a:lstStyle>
            <a:lvl1pPr marL="0" indent="0">
              <a:buNone/>
              <a:defRPr sz="1800"/>
            </a:lvl1pPr>
          </a:lstStyle>
          <a:p>
            <a:endParaRPr lang="zh-TW" altLang="en-US" dirty="0"/>
          </a:p>
        </p:txBody>
      </p:sp>
      <p:sp>
        <p:nvSpPr>
          <p:cNvPr id="4" name="圖片版面配置區 3"/>
          <p:cNvSpPr>
            <a:spLocks noGrp="1"/>
          </p:cNvSpPr>
          <p:nvPr>
            <p:ph type="pic" sz="quarter" idx="18"/>
          </p:nvPr>
        </p:nvSpPr>
        <p:spPr>
          <a:xfrm>
            <a:off x="848405" y="2994041"/>
            <a:ext cx="2990850" cy="1817688"/>
          </a:xfrm>
          <a:prstGeom prst="rect">
            <a:avLst/>
          </a:prstGeom>
        </p:spPr>
        <p:txBody>
          <a:bodyPr/>
          <a:lstStyle>
            <a:lvl1pPr marL="0" indent="0">
              <a:buNone/>
              <a:defRPr sz="1800"/>
            </a:lvl1pPr>
          </a:lstStyle>
          <a:p>
            <a:endParaRPr lang="zh-TW" altLang="en-US" dirty="0"/>
          </a:p>
        </p:txBody>
      </p:sp>
      <p:grpSp>
        <p:nvGrpSpPr>
          <p:cNvPr id="9" name="群組 22"/>
          <p:cNvGrpSpPr>
            <a:grpSpLocks/>
          </p:cNvGrpSpPr>
          <p:nvPr userDrawn="1"/>
        </p:nvGrpSpPr>
        <p:grpSpPr bwMode="auto">
          <a:xfrm>
            <a:off x="7508701" y="4660101"/>
            <a:ext cx="1571264" cy="429052"/>
            <a:chOff x="7349791" y="4835638"/>
            <a:chExt cx="1570930" cy="427787"/>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l="71722" b="-27812"/>
            <a:stretch>
              <a:fillRect/>
            </a:stretch>
          </p:blipFill>
          <p:spPr bwMode="auto">
            <a:xfrm>
              <a:off x="7615249" y="4835638"/>
              <a:ext cx="1175772" cy="30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字方塊 10"/>
            <p:cNvSpPr txBox="1"/>
            <p:nvPr/>
          </p:nvSpPr>
          <p:spPr>
            <a:xfrm>
              <a:off x="7349791" y="5079304"/>
              <a:ext cx="1570930" cy="184121"/>
            </a:xfrm>
            <a:prstGeom prst="rect">
              <a:avLst/>
            </a:prstGeom>
            <a:noFill/>
          </p:spPr>
          <p:txBody>
            <a:bodyPr wrap="none">
              <a:spAutoFit/>
            </a:bodyPr>
            <a:lstStyle/>
            <a:p>
              <a:pPr eaLnBrk="1" fontAlgn="auto" hangingPunct="1">
                <a:spcBef>
                  <a:spcPts val="0"/>
                </a:spcBef>
                <a:spcAft>
                  <a:spcPts val="0"/>
                </a:spcAft>
                <a:defRPr/>
              </a:pPr>
              <a:r>
                <a:rPr lang="en-US" altLang="zh-TW" sz="600" i="1" dirty="0">
                  <a:latin typeface="+mj-lt"/>
                  <a:ea typeface="Noto Sans Sinhala ExtCond Thin" panose="020B0206040504020204" pitchFamily="34"/>
                  <a:cs typeface="Noto Sans Arabic Cond ExtLt" panose="020B0306040504020204" pitchFamily="34"/>
                </a:rPr>
                <a:t>Copyright © Lumens. All rights reserved.</a:t>
              </a:r>
              <a:endParaRPr lang="zh-TW" altLang="en-US" sz="600" i="1" dirty="0">
                <a:latin typeface="+mj-lt"/>
                <a:cs typeface="Noto Sans Arabic Cond ExtLt" panose="020B0306040504020204" pitchFamily="34"/>
              </a:endParaRPr>
            </a:p>
          </p:txBody>
        </p:sp>
      </p:grpSp>
      <p:sp>
        <p:nvSpPr>
          <p:cNvPr id="7" name="矩形 6"/>
          <p:cNvSpPr/>
          <p:nvPr userDrawn="1"/>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版面配置區 10"/>
          <p:cNvSpPr>
            <a:spLocks noGrp="1"/>
          </p:cNvSpPr>
          <p:nvPr>
            <p:ph type="body" sz="quarter" idx="13" hasCustomPrompt="1"/>
          </p:nvPr>
        </p:nvSpPr>
        <p:spPr>
          <a:xfrm>
            <a:off x="793463" y="359240"/>
            <a:ext cx="3049289" cy="461665"/>
          </a:xfrm>
          <a:prstGeom prst="rect">
            <a:avLst/>
          </a:prstGeom>
        </p:spPr>
        <p:txBody>
          <a:bodyPr wrap="square">
            <a:spAutoFit/>
          </a:bodyPr>
          <a:lstStyle>
            <a:lvl1pPr marL="0" indent="0">
              <a:buNone/>
              <a:defRPr lang="zh-TW" altLang="en-US" sz="2400" b="1" dirty="0">
                <a:solidFill>
                  <a:srgbClr val="0070C0"/>
                </a:solidFill>
                <a:latin typeface="Arial" pitchFamily="34" charset="0"/>
                <a:cs typeface="Arial" pitchFamily="34" charset="0"/>
              </a:defRPr>
            </a:lvl1pPr>
          </a:lstStyle>
          <a:p>
            <a:pPr marL="0" lvl="0">
              <a:spcAft>
                <a:spcPts val="600"/>
              </a:spcAft>
            </a:pPr>
            <a:r>
              <a:rPr lang="en-US" altLang="zh-TW" dirty="0"/>
              <a:t>Page Title</a:t>
            </a:r>
            <a:endParaRPr lang="zh-TW" altLang="en-US" dirty="0"/>
          </a:p>
        </p:txBody>
      </p:sp>
      <p:sp>
        <p:nvSpPr>
          <p:cNvPr id="12" name="文字版面配置區 11"/>
          <p:cNvSpPr>
            <a:spLocks noGrp="1"/>
          </p:cNvSpPr>
          <p:nvPr>
            <p:ph type="body" sz="quarter" idx="15" hasCustomPrompt="1"/>
          </p:nvPr>
        </p:nvSpPr>
        <p:spPr>
          <a:xfrm>
            <a:off x="848405" y="1664127"/>
            <a:ext cx="2344501" cy="1089006"/>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0" name="文字版面配置區 11"/>
          <p:cNvSpPr>
            <a:spLocks noGrp="1"/>
          </p:cNvSpPr>
          <p:nvPr>
            <p:ph type="body" sz="quarter" idx="16" hasCustomPrompt="1"/>
          </p:nvPr>
        </p:nvSpPr>
        <p:spPr>
          <a:xfrm>
            <a:off x="6764040" y="885668"/>
            <a:ext cx="2154088" cy="1089006"/>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1" name="文字版面配置區 11"/>
          <p:cNvSpPr>
            <a:spLocks noGrp="1"/>
          </p:cNvSpPr>
          <p:nvPr>
            <p:ph type="body" sz="quarter" idx="17" hasCustomPrompt="1"/>
          </p:nvPr>
        </p:nvSpPr>
        <p:spPr>
          <a:xfrm>
            <a:off x="5036695" y="2473350"/>
            <a:ext cx="2145156" cy="612750"/>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9" name="圖片版面配置區 3"/>
          <p:cNvSpPr>
            <a:spLocks noGrp="1"/>
          </p:cNvSpPr>
          <p:nvPr>
            <p:ph type="pic" sz="quarter" idx="20"/>
          </p:nvPr>
        </p:nvSpPr>
        <p:spPr>
          <a:xfrm>
            <a:off x="7313719" y="2134170"/>
            <a:ext cx="1604409" cy="2323530"/>
          </a:xfrm>
          <a:prstGeom prst="rect">
            <a:avLst/>
          </a:prstGeom>
        </p:spPr>
        <p:txBody>
          <a:bodyPr/>
          <a:lstStyle>
            <a:lvl1pPr marL="0" indent="0">
              <a:buNone/>
              <a:defRPr sz="1800"/>
            </a:lvl1pPr>
          </a:lstStyle>
          <a:p>
            <a:endParaRPr lang="zh-TW" altLang="en-US" dirty="0"/>
          </a:p>
        </p:txBody>
      </p:sp>
      <p:sp>
        <p:nvSpPr>
          <p:cNvPr id="30" name="文字版面配置區 11"/>
          <p:cNvSpPr>
            <a:spLocks noGrp="1"/>
          </p:cNvSpPr>
          <p:nvPr>
            <p:ph type="body" sz="quarter" idx="21" hasCustomPrompt="1"/>
          </p:nvPr>
        </p:nvSpPr>
        <p:spPr>
          <a:xfrm>
            <a:off x="5036695" y="3206774"/>
            <a:ext cx="2145156" cy="1604955"/>
          </a:xfrm>
          <a:prstGeom prst="rect">
            <a:avLst/>
          </a:prstGeom>
        </p:spPr>
        <p:txBody>
          <a:bodyPr/>
          <a:lstStyle>
            <a:lvl1pPr marL="0" indent="0">
              <a:buNone/>
              <a:defRPr lang="en-US" altLang="zh-TW" sz="800" i="1" kern="1200" dirty="0">
                <a:solidFill>
                  <a:schemeClr val="accent5"/>
                </a:solidFill>
                <a:latin typeface="+mn-lt"/>
                <a:ea typeface="+mn-ea"/>
                <a:cs typeface="+mn-cs"/>
              </a:defRPr>
            </a:lvl1pPr>
            <a:lvl2pPr>
              <a:defRPr sz="1200"/>
            </a:lvl2pPr>
            <a:lvl3pPr>
              <a:defRPr sz="1200"/>
            </a:lvl3pPr>
            <a:lvl4pPr>
              <a:defRPr sz="1200"/>
            </a:lvl4pPr>
            <a:lvl5pPr>
              <a:defRPr sz="1200"/>
            </a:lvl5pPr>
          </a:lstStyle>
          <a:p>
            <a:pPr lvl="0"/>
            <a:r>
              <a:rPr lang="en-US" altLang="zh-TW" dirty="0" smtClean="0"/>
              <a:t>Customer Testimonial</a:t>
            </a:r>
            <a:endParaRPr lang="en-US" altLang="zh-TW" dirty="0"/>
          </a:p>
        </p:txBody>
      </p:sp>
      <p:sp>
        <p:nvSpPr>
          <p:cNvPr id="31" name="圖片版面配置區 3"/>
          <p:cNvSpPr>
            <a:spLocks noGrp="1"/>
          </p:cNvSpPr>
          <p:nvPr>
            <p:ph type="pic" sz="quarter" idx="22" hasCustomPrompt="1"/>
          </p:nvPr>
        </p:nvSpPr>
        <p:spPr>
          <a:xfrm>
            <a:off x="3324774" y="1061813"/>
            <a:ext cx="1466301" cy="1691320"/>
          </a:xfrm>
          <a:prstGeom prst="rect">
            <a:avLst/>
          </a:prstGeom>
        </p:spPr>
        <p:txBody>
          <a:bodyPr/>
          <a:lstStyle>
            <a:lvl1pPr marL="0" indent="0">
              <a:buNone/>
              <a:defRPr sz="1100"/>
            </a:lvl1pPr>
          </a:lstStyle>
          <a:p>
            <a:r>
              <a:rPr lang="en-US" altLang="zh-TW" dirty="0" smtClean="0"/>
              <a:t>Product Image</a:t>
            </a:r>
            <a:endParaRPr lang="zh-TW" altLang="en-US" dirty="0"/>
          </a:p>
        </p:txBody>
      </p:sp>
      <p:cxnSp>
        <p:nvCxnSpPr>
          <p:cNvPr id="33" name="直線接點 32"/>
          <p:cNvCxnSpPr/>
          <p:nvPr userDrawn="1"/>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字版面配置區 11"/>
          <p:cNvSpPr>
            <a:spLocks noGrp="1"/>
          </p:cNvSpPr>
          <p:nvPr>
            <p:ph type="body" sz="quarter" idx="23" hasCustomPrompt="1"/>
          </p:nvPr>
        </p:nvSpPr>
        <p:spPr>
          <a:xfrm rot="16200000">
            <a:off x="-810967" y="1211764"/>
            <a:ext cx="2154088" cy="449042"/>
          </a:xfrm>
          <a:prstGeom prst="rect">
            <a:avLst/>
          </a:prstGeom>
        </p:spPr>
        <p:txBody>
          <a:bodyPr/>
          <a:lstStyle>
            <a:lvl1pPr marL="0" indent="0" algn="r" defTabSz="914400" rtl="0" eaLnBrk="1" latinLnBrk="0" hangingPunct="1">
              <a:buNone/>
              <a:defRPr lang="en-US" altLang="zh-TW" sz="900" b="1" dirty="0">
                <a:solidFill>
                  <a:schemeClr val="bg1"/>
                </a:solidFill>
              </a:defRPr>
            </a:lvl1pPr>
            <a:lvl2pPr>
              <a:defRPr sz="1200"/>
            </a:lvl2pPr>
            <a:lvl3pPr>
              <a:defRPr sz="1200"/>
            </a:lvl3pPr>
            <a:lvl4pPr>
              <a:defRPr sz="1200"/>
            </a:lvl4pPr>
            <a:lvl5pPr>
              <a:defRPr sz="1200"/>
            </a:lvl5pPr>
          </a:lstStyle>
          <a:p>
            <a:pPr lvl="0"/>
            <a:r>
              <a:rPr lang="en-US" altLang="zh-TW" dirty="0" smtClean="0"/>
              <a:t>Success Stories</a:t>
            </a:r>
          </a:p>
          <a:p>
            <a:pPr lvl="0"/>
            <a:r>
              <a:rPr lang="en-US" altLang="zh-TW" dirty="0" smtClean="0"/>
              <a:t>Application</a:t>
            </a:r>
            <a:endParaRPr lang="en-US" altLang="zh-TW" dirty="0"/>
          </a:p>
        </p:txBody>
      </p:sp>
    </p:spTree>
    <p:extLst>
      <p:ext uri="{BB962C8B-B14F-4D97-AF65-F5344CB8AC3E}">
        <p14:creationId xmlns:p14="http://schemas.microsoft.com/office/powerpoint/2010/main" val="2567853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grpSp>
        <p:nvGrpSpPr>
          <p:cNvPr id="3" name="群組 22"/>
          <p:cNvGrpSpPr>
            <a:grpSpLocks/>
          </p:cNvGrpSpPr>
          <p:nvPr userDrawn="1"/>
        </p:nvGrpSpPr>
        <p:grpSpPr bwMode="auto">
          <a:xfrm>
            <a:off x="7508701" y="4660101"/>
            <a:ext cx="1571264" cy="429052"/>
            <a:chOff x="7349790" y="4835638"/>
            <a:chExt cx="1570930" cy="427785"/>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71722" b="-27812"/>
            <a:stretch>
              <a:fillRect/>
            </a:stretch>
          </p:blipFill>
          <p:spPr bwMode="auto">
            <a:xfrm>
              <a:off x="7615249" y="4835638"/>
              <a:ext cx="1175772" cy="30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7349790" y="5079302"/>
              <a:ext cx="1570930" cy="184121"/>
            </a:xfrm>
            <a:prstGeom prst="rect">
              <a:avLst/>
            </a:prstGeom>
            <a:noFill/>
          </p:spPr>
          <p:txBody>
            <a:bodyPr wrap="none">
              <a:spAutoFit/>
            </a:bodyPr>
            <a:lstStyle/>
            <a:p>
              <a:pPr eaLnBrk="1" fontAlgn="auto" hangingPunct="1">
                <a:spcBef>
                  <a:spcPts val="0"/>
                </a:spcBef>
                <a:spcAft>
                  <a:spcPts val="0"/>
                </a:spcAft>
                <a:defRPr/>
              </a:pPr>
              <a:r>
                <a:rPr lang="en-US" altLang="zh-TW" sz="600" i="1" dirty="0">
                  <a:latin typeface="+mj-lt"/>
                  <a:ea typeface="Noto Sans Sinhala ExtCond Thin" panose="020B0206040504020204" pitchFamily="34"/>
                  <a:cs typeface="Noto Sans Arabic Cond ExtLt" panose="020B0306040504020204" pitchFamily="34"/>
                </a:rPr>
                <a:t>Copyright © Lumens. All rights reserved.</a:t>
              </a:r>
              <a:endParaRPr lang="zh-TW" altLang="en-US" sz="600" i="1" dirty="0">
                <a:latin typeface="+mj-lt"/>
                <a:cs typeface="Noto Sans Arabic Cond ExtLt" panose="020B0306040504020204" pitchFamily="34"/>
              </a:endParaRPr>
            </a:p>
          </p:txBody>
        </p:sp>
      </p:grpSp>
      <p:sp>
        <p:nvSpPr>
          <p:cNvPr id="7" name="圖片版面配置區 6"/>
          <p:cNvSpPr>
            <a:spLocks noGrp="1"/>
          </p:cNvSpPr>
          <p:nvPr>
            <p:ph type="pic" sz="quarter" idx="10"/>
          </p:nvPr>
        </p:nvSpPr>
        <p:spPr>
          <a:xfrm>
            <a:off x="0" y="0"/>
            <a:ext cx="4676775" cy="5143500"/>
          </a:xfrm>
          <a:prstGeom prst="rect">
            <a:avLst/>
          </a:prstGeom>
        </p:spPr>
        <p:txBody>
          <a:bodyPr/>
          <a:lstStyle/>
          <a:p>
            <a:endParaRPr lang="zh-TW" altLang="en-US"/>
          </a:p>
        </p:txBody>
      </p:sp>
      <p:cxnSp>
        <p:nvCxnSpPr>
          <p:cNvPr id="11" name="直線接點 10"/>
          <p:cNvCxnSpPr/>
          <p:nvPr userDrawn="1"/>
        </p:nvCxnSpPr>
        <p:spPr>
          <a:xfrm>
            <a:off x="4886325" y="1728787"/>
            <a:ext cx="0" cy="957263"/>
          </a:xfrm>
          <a:prstGeom prst="line">
            <a:avLst/>
          </a:prstGeom>
          <a:ln w="76200">
            <a:solidFill>
              <a:srgbClr val="0083CD"/>
            </a:solidFill>
          </a:ln>
        </p:spPr>
        <p:style>
          <a:lnRef idx="1">
            <a:schemeClr val="accent1"/>
          </a:lnRef>
          <a:fillRef idx="0">
            <a:schemeClr val="accent1"/>
          </a:fillRef>
          <a:effectRef idx="0">
            <a:schemeClr val="accent1"/>
          </a:effectRef>
          <a:fontRef idx="minor">
            <a:schemeClr val="tx1"/>
          </a:fontRef>
        </p:style>
      </p:cxnSp>
      <p:sp>
        <p:nvSpPr>
          <p:cNvPr id="20" name="文字版面配置區 19"/>
          <p:cNvSpPr>
            <a:spLocks noGrp="1"/>
          </p:cNvSpPr>
          <p:nvPr>
            <p:ph type="body" sz="quarter" idx="11" hasCustomPrompt="1"/>
          </p:nvPr>
        </p:nvSpPr>
        <p:spPr>
          <a:xfrm>
            <a:off x="5010149" y="1714499"/>
            <a:ext cx="3476625" cy="590551"/>
          </a:xfrm>
          <a:prstGeom prst="rect">
            <a:avLst/>
          </a:prstGeom>
        </p:spPr>
        <p:txBody>
          <a:bodyPr anchor="ctr"/>
          <a:lstStyle>
            <a:lvl1pPr marL="0" indent="0">
              <a:buNone/>
              <a:defRPr b="1">
                <a:solidFill>
                  <a:srgbClr val="0083CD"/>
                </a:solidFill>
              </a:defRPr>
            </a:lvl1pPr>
          </a:lstStyle>
          <a:p>
            <a:pPr lvl="0"/>
            <a:r>
              <a:rPr lang="en-US" altLang="zh-TW" dirty="0" smtClean="0"/>
              <a:t>APPLICATION</a:t>
            </a:r>
            <a:endParaRPr lang="zh-TW" altLang="en-US" dirty="0"/>
          </a:p>
        </p:txBody>
      </p:sp>
      <p:sp>
        <p:nvSpPr>
          <p:cNvPr id="23" name="文字方塊 22"/>
          <p:cNvSpPr txBox="1"/>
          <p:nvPr userDrawn="1"/>
        </p:nvSpPr>
        <p:spPr>
          <a:xfrm>
            <a:off x="5010149" y="2387084"/>
            <a:ext cx="1377300" cy="369332"/>
          </a:xfrm>
          <a:prstGeom prst="rect">
            <a:avLst/>
          </a:prstGeom>
          <a:noFill/>
        </p:spPr>
        <p:txBody>
          <a:bodyPr wrap="none" rtlCol="0">
            <a:spAutoFit/>
          </a:bodyPr>
          <a:lstStyle/>
          <a:p>
            <a:r>
              <a:rPr lang="en-US" altLang="zh-TW" dirty="0" smtClean="0"/>
              <a:t>Case</a:t>
            </a:r>
            <a:r>
              <a:rPr lang="en-US" altLang="zh-TW" baseline="0" dirty="0" smtClean="0"/>
              <a:t> Study</a:t>
            </a:r>
            <a:endParaRPr lang="zh-TW" altLang="en-US" dirty="0"/>
          </a:p>
        </p:txBody>
      </p:sp>
    </p:spTree>
    <p:extLst>
      <p:ext uri="{BB962C8B-B14F-4D97-AF65-F5344CB8AC3E}">
        <p14:creationId xmlns:p14="http://schemas.microsoft.com/office/powerpoint/2010/main" val="1911920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182461"/>
      </p:ext>
    </p:extLst>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png"/><Relationship Id="rId10" Type="http://schemas.microsoft.com/office/2007/relationships/hdphoto" Target="../media/hdphoto1.wdp"/><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340" b="13340"/>
          <a:stretch>
            <a:fillRect/>
          </a:stretch>
        </p:blipFill>
        <p:spPr/>
      </p:pic>
      <p:sp>
        <p:nvSpPr>
          <p:cNvPr id="3" name="文字版面配置區 2"/>
          <p:cNvSpPr>
            <a:spLocks noGrp="1"/>
          </p:cNvSpPr>
          <p:nvPr>
            <p:ph type="body" sz="quarter" idx="11"/>
          </p:nvPr>
        </p:nvSpPr>
        <p:spPr>
          <a:xfrm>
            <a:off x="5010149" y="1714499"/>
            <a:ext cx="3990976" cy="590551"/>
          </a:xfrm>
        </p:spPr>
        <p:txBody>
          <a:bodyPr/>
          <a:lstStyle/>
          <a:p>
            <a:r>
              <a:rPr lang="en-US" altLang="zh-TW" dirty="0" smtClean="0"/>
              <a:t>Higher Education</a:t>
            </a:r>
            <a:endParaRPr lang="zh-TW" altLang="en-US" dirty="0"/>
          </a:p>
        </p:txBody>
      </p:sp>
    </p:spTree>
    <p:extLst>
      <p:ext uri="{BB962C8B-B14F-4D97-AF65-F5344CB8AC3E}">
        <p14:creationId xmlns:p14="http://schemas.microsoft.com/office/powerpoint/2010/main" val="269181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985573" y="170353"/>
            <a:ext cx="245297" cy="25196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52537" y="30249"/>
            <a:ext cx="4243231" cy="1277273"/>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Mendeleev University of Chemical </a:t>
            </a:r>
            <a:r>
              <a:rPr lang="en-US" altLang="zh-TW" sz="2400" b="1" dirty="0" smtClean="0">
                <a:solidFill>
                  <a:srgbClr val="0070C0"/>
                </a:solidFill>
                <a:latin typeface="Arial" pitchFamily="34" charset="0"/>
                <a:cs typeface="Arial" pitchFamily="34" charset="0"/>
              </a:rPr>
              <a:t>Technology</a:t>
            </a:r>
          </a:p>
          <a:p>
            <a:pPr>
              <a:spcAft>
                <a:spcPts val="600"/>
              </a:spcAft>
              <a:defRPr/>
            </a:pPr>
            <a:r>
              <a:rPr lang="en-US" altLang="zh-TW" sz="2400" b="1" dirty="0" smtClean="0">
                <a:solidFill>
                  <a:srgbClr val="0070C0"/>
                </a:solidFill>
                <a:latin typeface="Arial" pitchFamily="34" charset="0"/>
                <a:cs typeface="Arial" pitchFamily="34" charset="0"/>
              </a:rPr>
              <a:t>Russia </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LC200</a:t>
            </a:r>
            <a:r>
              <a:rPr lang="en-US" altLang="zh-TW" sz="1000" dirty="0">
                <a:solidFill>
                  <a:schemeClr val="bg1"/>
                </a:solidFill>
                <a:latin typeface="Arial" pitchFamily="34" charset="0"/>
                <a:cs typeface="Arial" pitchFamily="34" charset="0"/>
              </a:rPr>
              <a:t>, VC-A50P, VC-B30U</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
        <p:nvSpPr>
          <p:cNvPr id="15" name="內容版面配置區 2"/>
          <p:cNvSpPr txBox="1">
            <a:spLocks/>
          </p:cNvSpPr>
          <p:nvPr/>
        </p:nvSpPr>
        <p:spPr bwMode="auto">
          <a:xfrm>
            <a:off x="793463" y="1668192"/>
            <a:ext cx="3778537"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Due to COVID-19 outbreak, D. Mendeleev University of Chemical Technology of Russia start to offer distance learning. The University has branches in other country and regions. </a:t>
            </a:r>
          </a:p>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LC200 is used for lecture recording and streaming.</a:t>
            </a: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VC-A50P and VC-B30U are connected to LC200 for providing teaching views; Shure QLX wireless microphone system is connected to LC200 for getting voice of the professor.</a:t>
            </a:r>
          </a:p>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A laptop is connected to LC200 for showing teaching material.</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664529" y="2234278"/>
            <a:ext cx="2099110" cy="27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“Thanks to the work on this equipment in just a few days we managed to fully restore the holding of lectures and seminars, as well as to prepare the first virtual open day of our faculty with an interactive broadcast on the YouTube channel, which has already been viewed by more than 1000 applicants. In addition, we did not have to cancel lectures within the framework of the All-Russian educational project "University Saturdays," as we also managed to put them online. Thank you to our colleagues at High Tech Media and Lumens, and encourage educational organizations to take advantage of our experience”</a:t>
            </a:r>
            <a:r>
              <a:rPr lang="zh-TW" altLang="en-US" sz="800" i="1" dirty="0" smtClean="0">
                <a:solidFill>
                  <a:schemeClr val="accent5"/>
                </a:solidFill>
              </a:rPr>
              <a:t> </a:t>
            </a:r>
            <a:endParaRPr lang="en-US" altLang="zh-TW" sz="800" i="1" dirty="0">
              <a:solidFill>
                <a:schemeClr val="accent5"/>
              </a:solidFill>
            </a:endParaRPr>
          </a:p>
          <a:p>
            <a:endParaRPr lang="en-US" altLang="zh-TW" sz="800" i="1" dirty="0" smtClean="0">
              <a:solidFill>
                <a:schemeClr val="accent5"/>
              </a:solidFill>
            </a:endParaRPr>
          </a:p>
          <a:p>
            <a:r>
              <a:rPr lang="en-US" altLang="zh-TW" sz="800" b="1" dirty="0">
                <a:solidFill>
                  <a:schemeClr val="accent5"/>
                </a:solidFill>
              </a:rPr>
              <a:t>PhD Roman </a:t>
            </a:r>
            <a:r>
              <a:rPr lang="en-US" altLang="zh-TW" sz="800" b="1" dirty="0" err="1">
                <a:solidFill>
                  <a:schemeClr val="accent5"/>
                </a:solidFill>
              </a:rPr>
              <a:t>Yakushin</a:t>
            </a:r>
            <a:endParaRPr lang="en-US" altLang="zh-TW" sz="800" b="1" dirty="0">
              <a:solidFill>
                <a:schemeClr val="accent5"/>
              </a:solidFill>
            </a:endParaRPr>
          </a:p>
          <a:p>
            <a:r>
              <a:rPr lang="en-US" altLang="zh-TW" sz="800" b="1" dirty="0">
                <a:solidFill>
                  <a:schemeClr val="accent5"/>
                </a:solidFill>
              </a:rPr>
              <a:t>Dean of the Faculty of Chemical and Pharmaceutical Technologies and Biomedical Drugs in </a:t>
            </a:r>
            <a:r>
              <a:rPr lang="en-US" altLang="zh-TW" sz="800" b="1" dirty="0" err="1">
                <a:solidFill>
                  <a:schemeClr val="accent5"/>
                </a:solidFill>
              </a:rPr>
              <a:t>D.Mendeleev</a:t>
            </a:r>
            <a:r>
              <a:rPr lang="en-US" altLang="zh-TW" sz="800" b="1" dirty="0">
                <a:solidFill>
                  <a:schemeClr val="accent5"/>
                </a:solidFill>
              </a:rPr>
              <a:t> University of Chemical Technology </a:t>
            </a:r>
          </a:p>
        </p:txBody>
      </p:sp>
      <p:pic>
        <p:nvPicPr>
          <p:cNvPr id="22" name="圖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090" y="3161034"/>
            <a:ext cx="2611872" cy="1770629"/>
          </a:xfrm>
          <a:prstGeom prst="rect">
            <a:avLst/>
          </a:prstGeom>
        </p:spPr>
      </p:pic>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3639" y="731862"/>
            <a:ext cx="2111087" cy="1436777"/>
          </a:xfrm>
          <a:prstGeom prst="rect">
            <a:avLst/>
          </a:prstGeom>
        </p:spPr>
      </p:pic>
      <p:pic>
        <p:nvPicPr>
          <p:cNvPr id="24" name="圖片 23"/>
          <p:cNvPicPr>
            <a:picLocks noChangeAspect="1"/>
          </p:cNvPicPr>
          <p:nvPr/>
        </p:nvPicPr>
        <p:blipFill rotWithShape="1">
          <a:blip r:embed="rId4" cstate="print">
            <a:extLst>
              <a:ext uri="{28A0092B-C50C-407E-A947-70E740481C1C}">
                <a14:useLocalDpi xmlns:a14="http://schemas.microsoft.com/office/drawing/2010/main" val="0"/>
              </a:ext>
            </a:extLst>
          </a:blip>
          <a:srcRect l="27787" t="28942" r="29458" b="19052"/>
          <a:stretch/>
        </p:blipFill>
        <p:spPr>
          <a:xfrm>
            <a:off x="5044522" y="1042267"/>
            <a:ext cx="1646235" cy="1126372"/>
          </a:xfrm>
          <a:prstGeom prst="rect">
            <a:avLst/>
          </a:prstGeom>
        </p:spPr>
      </p:pic>
      <p:pic>
        <p:nvPicPr>
          <p:cNvPr id="25" name="圖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059" y="2845726"/>
            <a:ext cx="1827667" cy="1241027"/>
          </a:xfrm>
          <a:prstGeom prst="rect">
            <a:avLst/>
          </a:prstGeom>
        </p:spPr>
      </p:pic>
      <p:pic>
        <p:nvPicPr>
          <p:cNvPr id="1026" name="Picture 2" descr="https://www.mylumens.com/images/pdt2/135920220818122044892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369" t="11873" r="22329" b="11418"/>
          <a:stretch/>
        </p:blipFill>
        <p:spPr bwMode="auto">
          <a:xfrm>
            <a:off x="3572167" y="4103045"/>
            <a:ext cx="767690" cy="82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20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985573" y="170353"/>
            <a:ext cx="245297" cy="25196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277891"/>
            <a:ext cx="4806750"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Australian Catholic University</a:t>
            </a:r>
          </a:p>
          <a:p>
            <a:pPr>
              <a:spcAft>
                <a:spcPts val="600"/>
              </a:spcAft>
              <a:defRPr/>
            </a:pPr>
            <a:r>
              <a:rPr lang="en-US" altLang="zh-TW" sz="2400" b="1" dirty="0" smtClean="0">
                <a:solidFill>
                  <a:srgbClr val="0070C0"/>
                </a:solidFill>
                <a:latin typeface="Arial" pitchFamily="34" charset="0"/>
                <a:cs typeface="Arial" pitchFamily="34" charset="0"/>
              </a:rPr>
              <a:t>Australia </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PS752</a:t>
            </a:r>
            <a:endParaRPr lang="en-US" altLang="zh-TW"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
        <p:nvSpPr>
          <p:cNvPr id="15" name="內容版面配置區 2"/>
          <p:cNvSpPr txBox="1">
            <a:spLocks/>
          </p:cNvSpPr>
          <p:nvPr/>
        </p:nvSpPr>
        <p:spPr bwMode="auto">
          <a:xfrm>
            <a:off x="793464" y="1794689"/>
            <a:ext cx="3420728"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Smart classrooms comprise of a Crestron DMPS, a touch panel, a PC, and a Lumens document camera PS752.Lecturers can show physical document to the class and control the document camera via the Crestron unit.</a:t>
            </a:r>
          </a:p>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Classes are often done via video conference to other sites and PS752 make it possible to provide physical document image which a tradition whiteboard would be impossible.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5048002" y="3586951"/>
            <a:ext cx="2099110" cy="106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“The document camera provides our lectures a fantastic opportunity to show physical documents to the class and is often used as a whiteboard function. Overall, we have always found that the Lumens document cameras are easy to use, reliable, of sturdy construction and produce very professional results</a:t>
            </a:r>
            <a:r>
              <a:rPr lang="en-US" altLang="zh-TW" sz="800" i="1" dirty="0" smtClean="0">
                <a:solidFill>
                  <a:schemeClr val="accent5"/>
                </a:solidFill>
              </a:rPr>
              <a:t>”</a:t>
            </a:r>
            <a:endParaRPr lang="en-US" altLang="zh-TW" sz="800" i="1" dirty="0">
              <a:solidFill>
                <a:schemeClr val="accent5"/>
              </a:solidFill>
            </a:endParaRPr>
          </a:p>
        </p:txBody>
      </p:sp>
      <p:pic>
        <p:nvPicPr>
          <p:cNvPr id="16" name="Picture 3" descr="C:\Users\Isaac.Chen\Desktop\Case study\Case study\29. ACU_PS752\ACU09-1024x7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567" y="3062081"/>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www.mylumens.com/images/pdt2/140120220818122108954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8563" y="3876261"/>
            <a:ext cx="1428378" cy="10712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Isaac.Chen\Desktop\Case study\Case study\29. ACU_PS752\Doc C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6751" y="2802511"/>
            <a:ext cx="1350000" cy="180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群組 18"/>
          <p:cNvGrpSpPr/>
          <p:nvPr/>
        </p:nvGrpSpPr>
        <p:grpSpPr>
          <a:xfrm>
            <a:off x="5257180" y="199870"/>
            <a:ext cx="3423819" cy="2475072"/>
            <a:chOff x="1807232" y="844138"/>
            <a:chExt cx="6005128" cy="4341095"/>
          </a:xfrm>
        </p:grpSpPr>
        <p:cxnSp>
          <p:nvCxnSpPr>
            <p:cNvPr id="21" name="直線接點 20"/>
            <p:cNvCxnSpPr/>
            <p:nvPr/>
          </p:nvCxnSpPr>
          <p:spPr>
            <a:xfrm flipH="1">
              <a:off x="5108070" y="2997258"/>
              <a:ext cx="1" cy="404925"/>
            </a:xfrm>
            <a:prstGeom prst="line">
              <a:avLst/>
            </a:prstGeom>
            <a:ln w="9525">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508548" y="1913796"/>
              <a:ext cx="0" cy="617729"/>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3344928" y="2166113"/>
              <a:ext cx="832896" cy="323891"/>
            </a:xfrm>
            <a:prstGeom prst="rect">
              <a:avLst/>
            </a:prstGeom>
            <a:noFill/>
          </p:spPr>
          <p:txBody>
            <a:bodyPr wrap="square" rtlCol="0">
              <a:spAutoFit/>
            </a:bodyPr>
            <a:lstStyle/>
            <a:p>
              <a:pPr algn="ctr"/>
              <a:r>
                <a:rPr lang="en-US" altLang="zh-TW" sz="6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6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8" name="文字方塊 27"/>
            <p:cNvSpPr txBox="1"/>
            <p:nvPr/>
          </p:nvSpPr>
          <p:spPr>
            <a:xfrm>
              <a:off x="2582638" y="4043741"/>
              <a:ext cx="1156652" cy="485836"/>
            </a:xfrm>
            <a:prstGeom prst="rect">
              <a:avLst/>
            </a:prstGeom>
            <a:noFill/>
          </p:spPr>
          <p:txBody>
            <a:bodyPr wrap="square" rtlCol="0">
              <a:spAutoFit/>
            </a:bodyPr>
            <a:lstStyle/>
            <a:p>
              <a:r>
                <a:rPr lang="en-US" altLang="zh-TW" sz="6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 pass-through</a:t>
              </a:r>
              <a:endParaRPr lang="zh-TW" altLang="en-US" sz="6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29" name="群組 28"/>
            <p:cNvGrpSpPr/>
            <p:nvPr/>
          </p:nvGrpSpPr>
          <p:grpSpPr>
            <a:xfrm>
              <a:off x="5725287" y="1268101"/>
              <a:ext cx="2087073" cy="1113457"/>
              <a:chOff x="6513282" y="772264"/>
              <a:chExt cx="2087073" cy="1113457"/>
            </a:xfrm>
          </p:grpSpPr>
          <p:sp>
            <p:nvSpPr>
              <p:cNvPr id="67" name="文字方塊 66"/>
              <p:cNvSpPr txBox="1"/>
              <p:nvPr/>
            </p:nvSpPr>
            <p:spPr>
              <a:xfrm>
                <a:off x="6513282" y="772264"/>
                <a:ext cx="922243" cy="323890"/>
              </a:xfrm>
              <a:prstGeom prst="rect">
                <a:avLst/>
              </a:prstGeom>
              <a:noFill/>
            </p:spPr>
            <p:txBody>
              <a:bodyPr wrap="square" rtlCol="0">
                <a:spAutoFit/>
              </a:bodyPr>
              <a:lstStyle/>
              <a:p>
                <a:r>
                  <a:rPr lang="en-US" altLang="zh-TW" sz="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Projector</a:t>
                </a:r>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059582"/>
                <a:ext cx="2012131" cy="82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3" descr="C:\Users\Isaac.Chen\Downloads\photo_DMPS3-4K-50_Front_RG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3468" y="2498396"/>
              <a:ext cx="3547549" cy="52170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群組 30"/>
            <p:cNvGrpSpPr/>
            <p:nvPr/>
          </p:nvGrpSpPr>
          <p:grpSpPr>
            <a:xfrm>
              <a:off x="3278570" y="3389670"/>
              <a:ext cx="1974726" cy="1795563"/>
              <a:chOff x="3533378" y="3317662"/>
              <a:chExt cx="1974726" cy="1795563"/>
            </a:xfrm>
          </p:grpSpPr>
          <p:sp>
            <p:nvSpPr>
              <p:cNvPr id="65" name="文字方塊 64"/>
              <p:cNvSpPr txBox="1"/>
              <p:nvPr/>
            </p:nvSpPr>
            <p:spPr>
              <a:xfrm>
                <a:off x="3653694" y="4465444"/>
                <a:ext cx="1854410" cy="647781"/>
              </a:xfrm>
              <a:prstGeom prst="rect">
                <a:avLst/>
              </a:prstGeom>
              <a:noFill/>
            </p:spPr>
            <p:txBody>
              <a:bodyPr wrap="square" rtlCol="0">
                <a:spAutoFit/>
              </a:bodyPr>
              <a:lstStyle/>
              <a:p>
                <a:r>
                  <a:rPr lang="en-US" altLang="zh-TW" sz="6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Document Camera</a:t>
                </a:r>
              </a:p>
              <a:p>
                <a:r>
                  <a:rPr lang="en-US" altLang="zh-TW" sz="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PS752</a:t>
                </a:r>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6" name="Picture 4" descr="C:\Users\Isaac.Chen\Desktop\Img source\Lumens\PS75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3378" y="3317662"/>
                <a:ext cx="1614686" cy="1211015"/>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5" descr="C:\Users\Isaac.Chen\Desktop\2019-11-18 11_06_52-ad_DMPS3-4K-50_Diagram (1).pdf - Adobe Acrobat Reader 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9951" y="979998"/>
              <a:ext cx="304684" cy="2759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sers\Isaac.Chen\Downloads\master_photo_a-mp-amp30.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876" b="93488" l="0" r="100000"/>
                      </a14:imgEffect>
                    </a14:imgLayer>
                  </a14:imgProps>
                </a:ext>
                <a:ext uri="{28A0092B-C50C-407E-A947-70E740481C1C}">
                  <a14:useLocalDpi xmlns:a14="http://schemas.microsoft.com/office/drawing/2010/main" val="0"/>
                </a:ext>
              </a:extLst>
            </a:blip>
            <a:srcRect/>
            <a:stretch>
              <a:fillRect/>
            </a:stretch>
          </p:blipFill>
          <p:spPr bwMode="auto">
            <a:xfrm>
              <a:off x="4403387" y="1752475"/>
              <a:ext cx="499680" cy="3410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s://embed.widencdn.net/img/crestron/1acsbhuzso/exact/photo_tsw-75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992" y="2571750"/>
              <a:ext cx="590712" cy="36775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群組 34"/>
            <p:cNvGrpSpPr/>
            <p:nvPr/>
          </p:nvGrpSpPr>
          <p:grpSpPr>
            <a:xfrm>
              <a:off x="2969698" y="1403322"/>
              <a:ext cx="1077700" cy="555633"/>
              <a:chOff x="2195735" y="1059296"/>
              <a:chExt cx="1137296" cy="556764"/>
            </a:xfrm>
          </p:grpSpPr>
          <p:pic>
            <p:nvPicPr>
              <p:cNvPr id="63" name="Picture 4" descr="C:\Users\Isaac.Chen\Desktop\Img source\cloud_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9423" y="1059296"/>
                <a:ext cx="819554" cy="504342"/>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p:cNvSpPr txBox="1"/>
              <p:nvPr/>
            </p:nvSpPr>
            <p:spPr>
              <a:xfrm>
                <a:off x="2195735" y="1237417"/>
                <a:ext cx="1137296" cy="378643"/>
              </a:xfrm>
              <a:prstGeom prst="rect">
                <a:avLst/>
              </a:prstGeom>
              <a:noFill/>
            </p:spPr>
            <p:txBody>
              <a:bodyPr wrap="square" rtlCol="0">
                <a:spAutoFit/>
              </a:bodyPr>
              <a:lstStyle/>
              <a:p>
                <a:pPr algn="ctr"/>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LAN</a:t>
                </a:r>
                <a:endParaRPr lang="zh-TW" altLang="en-US" sz="800" b="1"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cxnSp>
          <p:nvCxnSpPr>
            <p:cNvPr id="36" name="直線接點 35"/>
            <p:cNvCxnSpPr/>
            <p:nvPr/>
          </p:nvCxnSpPr>
          <p:spPr>
            <a:xfrm flipH="1">
              <a:off x="4653226" y="2126601"/>
              <a:ext cx="1" cy="404925"/>
            </a:xfrm>
            <a:prstGeom prst="line">
              <a:avLst/>
            </a:prstGeom>
            <a:ln w="9525">
              <a:solidFill>
                <a:schemeClr val="accent6"/>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flipH="1">
              <a:off x="4653227" y="1293161"/>
              <a:ext cx="1" cy="404925"/>
            </a:xfrm>
            <a:prstGeom prst="line">
              <a:avLst/>
            </a:prstGeom>
            <a:ln w="9525">
              <a:solidFill>
                <a:schemeClr val="accent6"/>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4821249" y="1114791"/>
              <a:ext cx="432047" cy="3175"/>
            </a:xfrm>
            <a:prstGeom prst="line">
              <a:avLst/>
            </a:prstGeom>
            <a:ln w="9525">
              <a:solidFill>
                <a:schemeClr val="accent6"/>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4605222" y="2221341"/>
              <a:ext cx="681799" cy="323891"/>
            </a:xfrm>
            <a:prstGeom prst="rect">
              <a:avLst/>
            </a:prstGeom>
            <a:noFill/>
          </p:spPr>
          <p:txBody>
            <a:bodyPr wrap="square" rtlCol="0">
              <a:spAutoFit/>
            </a:bodyPr>
            <a:lstStyle/>
            <a:p>
              <a:r>
                <a:rPr lang="en-US" altLang="zh-TW" sz="600" dirty="0" smtClean="0">
                  <a:solidFill>
                    <a:schemeClr val="accent6"/>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600" dirty="0">
                <a:solidFill>
                  <a:schemeClr val="accent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0" name="文字方塊 39"/>
            <p:cNvSpPr txBox="1"/>
            <p:nvPr/>
          </p:nvSpPr>
          <p:spPr>
            <a:xfrm>
              <a:off x="4818987" y="1085994"/>
              <a:ext cx="722341" cy="323891"/>
            </a:xfrm>
            <a:prstGeom prst="rect">
              <a:avLst/>
            </a:prstGeom>
            <a:noFill/>
          </p:spPr>
          <p:txBody>
            <a:bodyPr wrap="square" rtlCol="0">
              <a:spAutoFit/>
            </a:bodyPr>
            <a:lstStyle/>
            <a:p>
              <a:r>
                <a:rPr lang="en-US" altLang="zh-TW" sz="600" dirty="0" smtClean="0">
                  <a:solidFill>
                    <a:schemeClr val="accent6"/>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600" dirty="0">
                <a:solidFill>
                  <a:schemeClr val="accent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1" name="文字方塊 40"/>
            <p:cNvSpPr txBox="1"/>
            <p:nvPr/>
          </p:nvSpPr>
          <p:spPr>
            <a:xfrm>
              <a:off x="4860556" y="1806074"/>
              <a:ext cx="680773" cy="323891"/>
            </a:xfrm>
            <a:prstGeom prst="rect">
              <a:avLst/>
            </a:prstGeom>
            <a:noFill/>
          </p:spPr>
          <p:txBody>
            <a:bodyPr wrap="square" rtlCol="0">
              <a:spAutoFit/>
            </a:bodyPr>
            <a:lstStyle/>
            <a:p>
              <a:r>
                <a:rPr lang="en-US" altLang="zh-TW" sz="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Amp</a:t>
              </a:r>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2" name="文字方塊 41"/>
            <p:cNvSpPr txBox="1"/>
            <p:nvPr/>
          </p:nvSpPr>
          <p:spPr>
            <a:xfrm>
              <a:off x="4755322" y="844138"/>
              <a:ext cx="837397" cy="323891"/>
            </a:xfrm>
            <a:prstGeom prst="rect">
              <a:avLst/>
            </a:prstGeom>
            <a:noFill/>
          </p:spPr>
          <p:txBody>
            <a:bodyPr wrap="square" rtlCol="0">
              <a:spAutoFit/>
            </a:bodyPr>
            <a:lstStyle/>
            <a:p>
              <a:r>
                <a:rPr lang="en-US" altLang="zh-TW" sz="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Speaker</a:t>
              </a:r>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3" name="直線接點 42"/>
            <p:cNvCxnSpPr/>
            <p:nvPr/>
          </p:nvCxnSpPr>
          <p:spPr>
            <a:xfrm flipH="1">
              <a:off x="2398816" y="1711886"/>
              <a:ext cx="533" cy="819639"/>
            </a:xfrm>
            <a:prstGeom prst="line">
              <a:avLst/>
            </a:prstGeom>
            <a:ln w="9525">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H="1">
              <a:off x="2396967" y="1714267"/>
              <a:ext cx="725462" cy="0"/>
            </a:xfrm>
            <a:prstGeom prst="line">
              <a:avLst/>
            </a:prstGeom>
            <a:ln w="9525">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文字方塊 44"/>
            <p:cNvSpPr txBox="1"/>
            <p:nvPr/>
          </p:nvSpPr>
          <p:spPr>
            <a:xfrm>
              <a:off x="2238486" y="1680530"/>
              <a:ext cx="890420" cy="323891"/>
            </a:xfrm>
            <a:prstGeom prst="rect">
              <a:avLst/>
            </a:prstGeom>
            <a:noFill/>
          </p:spPr>
          <p:txBody>
            <a:bodyPr wrap="square" rtlCol="0">
              <a:spAutoFit/>
            </a:bodyPr>
            <a:lstStyle/>
            <a:p>
              <a:pPr algn="ctr"/>
              <a:r>
                <a:rPr lang="en-US" altLang="zh-TW" sz="6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6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6" name="直線接點 45"/>
            <p:cNvCxnSpPr/>
            <p:nvPr/>
          </p:nvCxnSpPr>
          <p:spPr>
            <a:xfrm>
              <a:off x="6045385" y="1923000"/>
              <a:ext cx="0" cy="608525"/>
            </a:xfrm>
            <a:prstGeom prst="line">
              <a:avLst/>
            </a:prstGeom>
            <a:ln w="9525">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7" name="群組 46"/>
            <p:cNvGrpSpPr/>
            <p:nvPr/>
          </p:nvGrpSpPr>
          <p:grpSpPr>
            <a:xfrm>
              <a:off x="4771916" y="3475513"/>
              <a:ext cx="823266" cy="838193"/>
              <a:chOff x="5116886" y="3947585"/>
              <a:chExt cx="823266" cy="838193"/>
            </a:xfrm>
          </p:grpSpPr>
          <p:pic>
            <p:nvPicPr>
              <p:cNvPr id="61" name="Picture 7" descr="C:\Users\Isaac.Chen\Desktop\Img source\pc mainfram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0860" y="3947585"/>
                <a:ext cx="204362" cy="446871"/>
              </a:xfrm>
              <a:prstGeom prst="rect">
                <a:avLst/>
              </a:prstGeom>
              <a:noFill/>
              <a:extLst>
                <a:ext uri="{909E8E84-426E-40DD-AFC4-6F175D3DCCD1}">
                  <a14:hiddenFill xmlns:a14="http://schemas.microsoft.com/office/drawing/2010/main">
                    <a:solidFill>
                      <a:srgbClr val="FFFFFF"/>
                    </a:solidFill>
                  </a14:hiddenFill>
                </a:ext>
              </a:extLst>
            </p:spPr>
          </p:pic>
          <p:sp>
            <p:nvSpPr>
              <p:cNvPr id="62" name="文字方塊 61"/>
              <p:cNvSpPr txBox="1"/>
              <p:nvPr/>
            </p:nvSpPr>
            <p:spPr>
              <a:xfrm>
                <a:off x="5116886" y="4299942"/>
                <a:ext cx="823266" cy="485836"/>
              </a:xfrm>
              <a:prstGeom prst="rect">
                <a:avLst/>
              </a:prstGeom>
              <a:noFill/>
            </p:spPr>
            <p:txBody>
              <a:bodyPr wrap="square" rtlCol="0">
                <a:spAutoFit/>
              </a:bodyPr>
              <a:lstStyle/>
              <a:p>
                <a:r>
                  <a:rPr lang="en-US" altLang="zh-TW" sz="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Podium PC</a:t>
                </a:r>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grpSp>
          <p:nvGrpSpPr>
            <p:cNvPr id="48" name="群組 47"/>
            <p:cNvGrpSpPr/>
            <p:nvPr/>
          </p:nvGrpSpPr>
          <p:grpSpPr>
            <a:xfrm>
              <a:off x="2095264" y="3795886"/>
              <a:ext cx="823266" cy="666060"/>
              <a:chOff x="2211166" y="3854595"/>
              <a:chExt cx="823266" cy="666060"/>
            </a:xfrm>
          </p:grpSpPr>
          <p:pic>
            <p:nvPicPr>
              <p:cNvPr id="59" name="Picture 8" descr="C:\Users\Isaac.Chen\Desktop\Img source\PC.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29432" y="3854595"/>
                <a:ext cx="469107" cy="414338"/>
              </a:xfrm>
              <a:prstGeom prst="rect">
                <a:avLst/>
              </a:prstGeom>
              <a:noFill/>
              <a:extLst>
                <a:ext uri="{909E8E84-426E-40DD-AFC4-6F175D3DCCD1}">
                  <a14:hiddenFill xmlns:a14="http://schemas.microsoft.com/office/drawing/2010/main">
                    <a:solidFill>
                      <a:srgbClr val="FFFFFF"/>
                    </a:solidFill>
                  </a14:hiddenFill>
                </a:ext>
              </a:extLst>
            </p:spPr>
          </p:pic>
          <p:sp>
            <p:nvSpPr>
              <p:cNvPr id="60" name="文字方塊 59"/>
              <p:cNvSpPr txBox="1"/>
              <p:nvPr/>
            </p:nvSpPr>
            <p:spPr>
              <a:xfrm>
                <a:off x="2211166" y="4196765"/>
                <a:ext cx="823266" cy="323890"/>
              </a:xfrm>
              <a:prstGeom prst="rect">
                <a:avLst/>
              </a:prstGeom>
              <a:noFill/>
            </p:spPr>
            <p:txBody>
              <a:bodyPr wrap="square" rtlCol="0">
                <a:spAutoFit/>
              </a:bodyPr>
              <a:lstStyle/>
              <a:p>
                <a:r>
                  <a:rPr lang="en-US" altLang="zh-TW" sz="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Laptop</a:t>
                </a:r>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cxnSp>
          <p:nvCxnSpPr>
            <p:cNvPr id="49" name="直線接點 48"/>
            <p:cNvCxnSpPr/>
            <p:nvPr/>
          </p:nvCxnSpPr>
          <p:spPr>
            <a:xfrm>
              <a:off x="2630500" y="4043314"/>
              <a:ext cx="1022297" cy="429"/>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flipH="1">
              <a:off x="4292252" y="2997258"/>
              <a:ext cx="1" cy="404925"/>
            </a:xfrm>
            <a:prstGeom prst="line">
              <a:avLst/>
            </a:prstGeom>
            <a:ln w="9525">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4232616" y="3091999"/>
              <a:ext cx="728260" cy="323891"/>
            </a:xfrm>
            <a:prstGeom prst="rect">
              <a:avLst/>
            </a:prstGeom>
            <a:noFill/>
          </p:spPr>
          <p:txBody>
            <a:bodyPr wrap="square" rtlCol="0">
              <a:spAutoFit/>
            </a:bodyPr>
            <a:lstStyle/>
            <a:p>
              <a:r>
                <a:rPr lang="en-US" altLang="zh-TW" sz="6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6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2" name="文字方塊 51"/>
            <p:cNvSpPr txBox="1"/>
            <p:nvPr/>
          </p:nvSpPr>
          <p:spPr>
            <a:xfrm>
              <a:off x="5040447" y="3091999"/>
              <a:ext cx="701152" cy="323891"/>
            </a:xfrm>
            <a:prstGeom prst="rect">
              <a:avLst/>
            </a:prstGeom>
            <a:noFill/>
          </p:spPr>
          <p:txBody>
            <a:bodyPr wrap="square" rtlCol="0">
              <a:spAutoFit/>
            </a:bodyPr>
            <a:lstStyle/>
            <a:p>
              <a:r>
                <a:rPr lang="en-US" altLang="zh-TW" sz="6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6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3" name="文字方塊 52"/>
            <p:cNvSpPr txBox="1"/>
            <p:nvPr/>
          </p:nvSpPr>
          <p:spPr>
            <a:xfrm>
              <a:off x="5639420" y="2925440"/>
              <a:ext cx="1008112" cy="647781"/>
            </a:xfrm>
            <a:prstGeom prst="rect">
              <a:avLst/>
            </a:prstGeom>
            <a:noFill/>
          </p:spPr>
          <p:txBody>
            <a:bodyPr wrap="square" rtlCol="0">
              <a:spAutoFit/>
            </a:bodyPr>
            <a:lstStyle/>
            <a:p>
              <a:r>
                <a:rPr lang="en-US" altLang="zh-TW" sz="6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Crestron</a:t>
              </a:r>
              <a:r>
                <a:rPr lang="en-US" altLang="zh-TW" sz="6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DMPS</a:t>
              </a:r>
            </a:p>
            <a:p>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54" name="直線接點 53"/>
            <p:cNvCxnSpPr/>
            <p:nvPr/>
          </p:nvCxnSpPr>
          <p:spPr>
            <a:xfrm flipH="1">
              <a:off x="4029160" y="2997258"/>
              <a:ext cx="1" cy="404925"/>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文字方塊 54"/>
            <p:cNvSpPr txBox="1"/>
            <p:nvPr/>
          </p:nvSpPr>
          <p:spPr>
            <a:xfrm>
              <a:off x="3326683" y="3091999"/>
              <a:ext cx="774485" cy="323891"/>
            </a:xfrm>
            <a:prstGeom prst="rect">
              <a:avLst/>
            </a:prstGeom>
            <a:noFill/>
          </p:spPr>
          <p:txBody>
            <a:bodyPr wrap="square" rtlCol="0">
              <a:spAutoFit/>
            </a:bodyPr>
            <a:lstStyle/>
            <a:p>
              <a:r>
                <a:rPr lang="en-US" altLang="zh-TW" sz="6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RS232</a:t>
              </a:r>
              <a:endParaRPr lang="zh-TW" altLang="en-US" sz="6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6" name="文字方塊 55"/>
            <p:cNvSpPr txBox="1"/>
            <p:nvPr/>
          </p:nvSpPr>
          <p:spPr>
            <a:xfrm>
              <a:off x="1807232" y="2931790"/>
              <a:ext cx="1273765" cy="647781"/>
            </a:xfrm>
            <a:prstGeom prst="rect">
              <a:avLst/>
            </a:prstGeom>
            <a:noFill/>
          </p:spPr>
          <p:txBody>
            <a:bodyPr wrap="square" rtlCol="0">
              <a:spAutoFit/>
            </a:bodyPr>
            <a:lstStyle/>
            <a:p>
              <a:r>
                <a:rPr lang="en-US" altLang="zh-TW" sz="600" b="1"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Crestron</a:t>
              </a:r>
              <a:r>
                <a:rPr lang="en-US" altLang="zh-TW" sz="6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Touch Panel</a:t>
              </a:r>
            </a:p>
            <a:p>
              <a:endParaRPr lang="zh-TW" altLang="en-US" sz="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7" name="Picture 5" descr="C:\Users\Isaac.Chen\Desktop\2019-11-18 11_06_52-ad_DMPS3-4K-50_Diagram (1).pdf - Adobe Acrobat Reader 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0666" y="978410"/>
              <a:ext cx="304684" cy="275936"/>
            </a:xfrm>
            <a:prstGeom prst="rect">
              <a:avLst/>
            </a:prstGeom>
            <a:noFill/>
            <a:extLst>
              <a:ext uri="{909E8E84-426E-40DD-AFC4-6F175D3DCCD1}">
                <a14:hiddenFill xmlns:a14="http://schemas.microsoft.com/office/drawing/2010/main">
                  <a:solidFill>
                    <a:srgbClr val="FFFFFF"/>
                  </a:solidFill>
                </a14:hiddenFill>
              </a:ext>
            </a:extLst>
          </p:spPr>
        </p:pic>
        <p:sp>
          <p:nvSpPr>
            <p:cNvPr id="58" name="文字方塊 57"/>
            <p:cNvSpPr txBox="1"/>
            <p:nvPr/>
          </p:nvSpPr>
          <p:spPr>
            <a:xfrm>
              <a:off x="5965686" y="2212290"/>
              <a:ext cx="681844" cy="323891"/>
            </a:xfrm>
            <a:prstGeom prst="rect">
              <a:avLst/>
            </a:prstGeom>
            <a:noFill/>
          </p:spPr>
          <p:txBody>
            <a:bodyPr wrap="square" rtlCol="0">
              <a:spAutoFit/>
            </a:bodyPr>
            <a:lstStyle/>
            <a:p>
              <a:r>
                <a:rPr lang="en-US" altLang="zh-TW" sz="6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6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pic>
        <p:nvPicPr>
          <p:cNvPr id="69" name="Picture 2" descr="C:\Users\Isaac.Chen\Desktop\Case study\Case study\29. ACU_PS752\acu_logo_pos_rgb_copy.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75399" y="2916968"/>
            <a:ext cx="1448611" cy="66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70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985573" y="170353"/>
            <a:ext cx="245297" cy="25196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277891"/>
            <a:ext cx="4806750"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India Institute of </a:t>
            </a:r>
            <a:r>
              <a:rPr lang="en-US" altLang="zh-TW" sz="2400" b="1" dirty="0" smtClean="0">
                <a:solidFill>
                  <a:srgbClr val="0070C0"/>
                </a:solidFill>
                <a:latin typeface="Arial" pitchFamily="34" charset="0"/>
                <a:cs typeface="Arial" pitchFamily="34" charset="0"/>
              </a:rPr>
              <a:t>Technology</a:t>
            </a:r>
          </a:p>
          <a:p>
            <a:pPr>
              <a:spcAft>
                <a:spcPts val="600"/>
              </a:spcAft>
              <a:defRPr/>
            </a:pPr>
            <a:r>
              <a:rPr lang="en-US" altLang="zh-TW" sz="2400" b="1" dirty="0" smtClean="0">
                <a:solidFill>
                  <a:srgbClr val="0070C0"/>
                </a:solidFill>
                <a:latin typeface="Arial" pitchFamily="34" charset="0"/>
                <a:cs typeface="Arial" pitchFamily="34" charset="0"/>
              </a:rPr>
              <a:t>India </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VC-A50P, VC-LC102, VS-K20</a:t>
            </a: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
        <p:nvSpPr>
          <p:cNvPr id="15" name="內容版面配置區 2"/>
          <p:cNvSpPr txBox="1">
            <a:spLocks/>
          </p:cNvSpPr>
          <p:nvPr/>
        </p:nvSpPr>
        <p:spPr bwMode="auto">
          <a:xfrm>
            <a:off x="793464" y="1794689"/>
            <a:ext cx="3420728"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3 VC-A50P are installed in the 200 seats lecture hall; one camera captures the presenter, and the other two capture students.</a:t>
            </a:r>
          </a:p>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All important lectures are recorded  via VC-LC102 and store in the IIT central server.</a:t>
            </a:r>
          </a:p>
          <a:p>
            <a:pPr marL="171450" lvl="1" indent="-171450" algn="just">
              <a:lnSpc>
                <a:spcPct val="150000"/>
              </a:lnSpc>
              <a:spcBef>
                <a:spcPts val="0"/>
              </a:spcBef>
              <a:spcAft>
                <a:spcPts val="529"/>
              </a:spcAft>
              <a:buClr>
                <a:srgbClr val="558ED5"/>
              </a:buClr>
              <a:buSzPct val="70000"/>
              <a:defRPr/>
            </a:pPr>
            <a:r>
              <a:rPr lang="en-US" altLang="zh-TW" sz="700" dirty="0">
                <a:solidFill>
                  <a:schemeClr val="tx1"/>
                </a:solidFill>
                <a:latin typeface="Arial" charset="0"/>
                <a:cs typeface="Arial" charset="0"/>
              </a:rPr>
              <a:t>VC-LC102  is also used to live streaming guest lectures to other IIT campuses.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5137438" y="2844829"/>
            <a:ext cx="2099110" cy="106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“Customer Feedback is excellent because of ease of use especially for the IT Team who manages the complete set up in the classrooms as our LC can be controlled through GUI which is a very useful feature as per the technical team” </a:t>
            </a:r>
            <a:endParaRPr lang="en-US" altLang="zh-TW" sz="800" i="1" dirty="0" smtClean="0">
              <a:solidFill>
                <a:schemeClr val="accent5"/>
              </a:solidFill>
            </a:endParaRPr>
          </a:p>
          <a:p>
            <a:endParaRPr lang="en-US" altLang="zh-TW" sz="800" i="1" dirty="0">
              <a:solidFill>
                <a:schemeClr val="accent5"/>
              </a:solidFill>
            </a:endParaRPr>
          </a:p>
          <a:p>
            <a:r>
              <a:rPr lang="en-US" altLang="zh-TW" sz="800" b="1" i="1" dirty="0">
                <a:solidFill>
                  <a:schemeClr val="accent5"/>
                </a:solidFill>
              </a:rPr>
              <a:t>Hi Tech Media (Installer</a:t>
            </a:r>
            <a:r>
              <a:rPr lang="en-US" altLang="zh-TW" sz="800" b="1" i="1" dirty="0" smtClean="0">
                <a:solidFill>
                  <a:schemeClr val="accent5"/>
                </a:solidFill>
              </a:rPr>
              <a:t>)</a:t>
            </a:r>
            <a:endParaRPr lang="en-US" altLang="zh-TW" sz="800" b="1" i="1" dirty="0">
              <a:solidFill>
                <a:schemeClr val="accent5"/>
              </a:solidFill>
            </a:endParaRPr>
          </a:p>
        </p:txBody>
      </p:sp>
      <p:pic>
        <p:nvPicPr>
          <p:cNvPr id="7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132" y="3101009"/>
            <a:ext cx="3164497" cy="178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群組 4"/>
          <p:cNvGrpSpPr/>
          <p:nvPr/>
        </p:nvGrpSpPr>
        <p:grpSpPr>
          <a:xfrm>
            <a:off x="5137438" y="1051126"/>
            <a:ext cx="3568218" cy="1319292"/>
            <a:chOff x="4681260" y="1106682"/>
            <a:chExt cx="3256793" cy="1204148"/>
          </a:xfrm>
        </p:grpSpPr>
        <p:pic>
          <p:nvPicPr>
            <p:cNvPr id="71" name="Picture 3" descr="C:\Users\Isaac.Chen\Desktop\Sucessful story\Sucessful story\18. IIT\Data\IMG-20190903-WA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260" y="1110714"/>
              <a:ext cx="1600155" cy="120011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Users\Isaac.Chen\Desktop\Sucessful story\Sucessful story\18. IIT\Data\IMG-20190903-WA0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523" y="1106682"/>
              <a:ext cx="1605530" cy="1204148"/>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Picture 2" descr="C:\Users\Isaac.Chen\Desktop\Sucessful story\Sucessful story\18. IIT\Data\IMG-20190903-WA00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022" y="2733000"/>
            <a:ext cx="1280926" cy="1707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mylumens.com/images/pdt2/135920220818122044892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78" t="11475" r="21131" b="10088"/>
          <a:stretch/>
        </p:blipFill>
        <p:spPr bwMode="auto">
          <a:xfrm>
            <a:off x="4214192" y="4108174"/>
            <a:ext cx="788788" cy="854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mens VS-K20 PTZ Camera Controller with Joysti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3714" y="4096554"/>
            <a:ext cx="1322042" cy="9915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Logo-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4517" y="1032386"/>
            <a:ext cx="810039" cy="81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40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985573" y="170353"/>
            <a:ext cx="245297" cy="25196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277891"/>
            <a:ext cx="4806750"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India Institute of </a:t>
            </a:r>
            <a:r>
              <a:rPr lang="en-US" altLang="zh-TW" sz="2400" b="1" dirty="0" smtClean="0">
                <a:solidFill>
                  <a:srgbClr val="0070C0"/>
                </a:solidFill>
                <a:latin typeface="Arial" pitchFamily="34" charset="0"/>
                <a:cs typeface="Arial" pitchFamily="34" charset="0"/>
              </a:rPr>
              <a:t>Technology</a:t>
            </a:r>
          </a:p>
          <a:p>
            <a:pPr>
              <a:spcAft>
                <a:spcPts val="600"/>
              </a:spcAft>
              <a:defRPr/>
            </a:pPr>
            <a:r>
              <a:rPr lang="en-US" altLang="zh-TW" sz="2400" b="1" dirty="0" smtClean="0">
                <a:solidFill>
                  <a:srgbClr val="0070C0"/>
                </a:solidFill>
                <a:latin typeface="Arial" pitchFamily="34" charset="0"/>
                <a:cs typeface="Arial" pitchFamily="34" charset="0"/>
              </a:rPr>
              <a:t>India </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VC-A50P, VC-LC102, VS-K20</a:t>
            </a: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936696" y="1674510"/>
            <a:ext cx="6941722" cy="3259449"/>
            <a:chOff x="1546295" y="806038"/>
            <a:chExt cx="7562209" cy="3550795"/>
          </a:xfrm>
        </p:grpSpPr>
        <p:pic>
          <p:nvPicPr>
            <p:cNvPr id="19" name="Picture 4" descr="C:\Users\Isaac.Chen\Desktop\Img source\cloud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888" y="2393174"/>
              <a:ext cx="738542" cy="454488"/>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4848951" y="1106329"/>
              <a:ext cx="1480464" cy="338554"/>
            </a:xfrm>
            <a:prstGeom prst="rect">
              <a:avLst/>
            </a:prstGeom>
            <a:noFill/>
          </p:spPr>
          <p:txBody>
            <a:bodyPr wrap="square" rtlCol="0">
              <a:spAutoFit/>
            </a:bodyPr>
            <a:lstStyle/>
            <a:p>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PTZ Camera</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VC-A50P</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22" name="直線接點 21"/>
            <p:cNvCxnSpPr/>
            <p:nvPr/>
          </p:nvCxnSpPr>
          <p:spPr>
            <a:xfrm flipV="1">
              <a:off x="4660332" y="1610707"/>
              <a:ext cx="0" cy="532273"/>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 name="群組 22"/>
            <p:cNvGrpSpPr/>
            <p:nvPr/>
          </p:nvGrpSpPr>
          <p:grpSpPr>
            <a:xfrm>
              <a:off x="6079204" y="2346883"/>
              <a:ext cx="1118505" cy="619395"/>
              <a:chOff x="5886218" y="2142979"/>
              <a:chExt cx="1118505" cy="619395"/>
            </a:xfrm>
          </p:grpSpPr>
          <p:pic>
            <p:nvPicPr>
              <p:cNvPr id="85" name="Picture 4" descr="C:\Users\Isaac.Chen\Desktop\Img source\ROUTER .PNG - Google Sear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142979"/>
                <a:ext cx="866623" cy="481693"/>
              </a:xfrm>
              <a:prstGeom prst="rect">
                <a:avLst/>
              </a:prstGeom>
              <a:noFill/>
              <a:extLst>
                <a:ext uri="{909E8E84-426E-40DD-AFC4-6F175D3DCCD1}">
                  <a14:hiddenFill xmlns:a14="http://schemas.microsoft.com/office/drawing/2010/main">
                    <a:solidFill>
                      <a:srgbClr val="FFFFFF"/>
                    </a:solidFill>
                  </a14:hiddenFill>
                </a:ext>
              </a:extLst>
            </p:spPr>
          </p:pic>
          <p:sp>
            <p:nvSpPr>
              <p:cNvPr id="86" name="文字方塊 85"/>
              <p:cNvSpPr txBox="1"/>
              <p:nvPr/>
            </p:nvSpPr>
            <p:spPr>
              <a:xfrm>
                <a:off x="5886218" y="2546930"/>
                <a:ext cx="1118505"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Network Device</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cxnSp>
          <p:nvCxnSpPr>
            <p:cNvPr id="24" name="直線接點 23"/>
            <p:cNvCxnSpPr/>
            <p:nvPr/>
          </p:nvCxnSpPr>
          <p:spPr>
            <a:xfrm>
              <a:off x="3184798" y="3920284"/>
              <a:ext cx="790180" cy="0"/>
            </a:xfrm>
            <a:prstGeom prst="line">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3279505" y="3886186"/>
              <a:ext cx="627281" cy="215444"/>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6" name="文字方塊 25"/>
            <p:cNvSpPr txBox="1"/>
            <p:nvPr/>
          </p:nvSpPr>
          <p:spPr>
            <a:xfrm>
              <a:off x="7952158" y="2578680"/>
              <a:ext cx="1137296"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Streaming</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27" name="直線單箭頭接點 26"/>
            <p:cNvCxnSpPr/>
            <p:nvPr/>
          </p:nvCxnSpPr>
          <p:spPr>
            <a:xfrm flipH="1">
              <a:off x="7088062" y="2700740"/>
              <a:ext cx="972090" cy="0"/>
            </a:xfrm>
            <a:prstGeom prst="straightConnector1">
              <a:avLst/>
            </a:prstGeom>
            <a:ln>
              <a:solidFill>
                <a:schemeClr val="bg1">
                  <a:lumMod val="50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7080872" y="2704226"/>
              <a:ext cx="742102"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RTP/RTMP</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9" name="文字方塊 28"/>
            <p:cNvSpPr txBox="1"/>
            <p:nvPr/>
          </p:nvSpPr>
          <p:spPr>
            <a:xfrm>
              <a:off x="3168955" y="1720088"/>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0" name="文字方塊 29"/>
            <p:cNvSpPr txBox="1"/>
            <p:nvPr/>
          </p:nvSpPr>
          <p:spPr>
            <a:xfrm>
              <a:off x="5740781" y="4141389"/>
              <a:ext cx="913101"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Audio amplifier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1" name="文字方塊 30"/>
            <p:cNvSpPr txBox="1"/>
            <p:nvPr/>
          </p:nvSpPr>
          <p:spPr>
            <a:xfrm>
              <a:off x="7253231" y="4141389"/>
              <a:ext cx="972127"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Loud Speaker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2" name="Picture 4" descr="VS-LC102"/>
            <p:cNvPicPr>
              <a:picLocks noChangeAspect="1" noChangeArrowheads="1"/>
            </p:cNvPicPr>
            <p:nvPr/>
          </p:nvPicPr>
          <p:blipFill rotWithShape="1">
            <a:blip r:embed="rId4">
              <a:extLst>
                <a:ext uri="{28A0092B-C50C-407E-A947-70E740481C1C}">
                  <a14:useLocalDpi xmlns:a14="http://schemas.microsoft.com/office/drawing/2010/main" val="0"/>
                </a:ext>
              </a:extLst>
            </a:blip>
            <a:srcRect t="27300" b="29728"/>
            <a:stretch/>
          </p:blipFill>
          <p:spPr bwMode="auto">
            <a:xfrm>
              <a:off x="3206630" y="2168881"/>
              <a:ext cx="2113840" cy="681264"/>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p:cNvSpPr txBox="1"/>
            <p:nvPr/>
          </p:nvSpPr>
          <p:spPr>
            <a:xfrm>
              <a:off x="2176686" y="3939902"/>
              <a:ext cx="912758" cy="33855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Microphone System</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4" name="文字方塊 33"/>
            <p:cNvSpPr txBox="1"/>
            <p:nvPr/>
          </p:nvSpPr>
          <p:spPr>
            <a:xfrm>
              <a:off x="3674236" y="4141388"/>
              <a:ext cx="1466133" cy="215445"/>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Audio Mixer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5" name="文字方塊 34"/>
            <p:cNvSpPr txBox="1"/>
            <p:nvPr/>
          </p:nvSpPr>
          <p:spPr>
            <a:xfrm>
              <a:off x="5007870" y="3886186"/>
              <a:ext cx="627281" cy="215444"/>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36" name="直線接點 35"/>
            <p:cNvCxnSpPr/>
            <p:nvPr/>
          </p:nvCxnSpPr>
          <p:spPr>
            <a:xfrm flipV="1">
              <a:off x="4840982" y="3919642"/>
              <a:ext cx="958976" cy="642"/>
            </a:xfrm>
            <a:prstGeom prst="line">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6664054" y="3886186"/>
              <a:ext cx="627281" cy="215444"/>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38" name="直線接點 37"/>
            <p:cNvCxnSpPr/>
            <p:nvPr/>
          </p:nvCxnSpPr>
          <p:spPr>
            <a:xfrm flipV="1">
              <a:off x="6569174" y="3919642"/>
              <a:ext cx="922953" cy="642"/>
            </a:xfrm>
            <a:prstGeom prst="line">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9" name="Picture 3" descr="C:\Users\Isaac.Chen\Downloads\VC-A50P_Sid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1248" y="1071564"/>
              <a:ext cx="440099" cy="497406"/>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p:cNvSpPr txBox="1"/>
            <p:nvPr/>
          </p:nvSpPr>
          <p:spPr>
            <a:xfrm>
              <a:off x="1619672" y="1488935"/>
              <a:ext cx="1729410" cy="461665"/>
            </a:xfrm>
            <a:prstGeom prst="rect">
              <a:avLst/>
            </a:prstGeom>
            <a:noFill/>
          </p:spPr>
          <p:txBody>
            <a:bodyPr wrap="square" rtlCol="0">
              <a:spAutoFit/>
            </a:bodyPr>
            <a:lstStyle/>
            <a:p>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a:t>
              </a:r>
            </a:p>
            <a:p>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Camera Controller</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VS-K20</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1" name="直線接點 40"/>
            <p:cNvCxnSpPr/>
            <p:nvPr/>
          </p:nvCxnSpPr>
          <p:spPr>
            <a:xfrm flipV="1">
              <a:off x="4407302" y="2888146"/>
              <a:ext cx="1" cy="808520"/>
            </a:xfrm>
            <a:prstGeom prst="line">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4264918" y="3121450"/>
              <a:ext cx="627281" cy="215444"/>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3" name="直線接點 42"/>
            <p:cNvCxnSpPr/>
            <p:nvPr/>
          </p:nvCxnSpPr>
          <p:spPr>
            <a:xfrm>
              <a:off x="5215854" y="2700740"/>
              <a:ext cx="953432" cy="0"/>
            </a:xfrm>
            <a:prstGeom prst="line">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5379915" y="2669756"/>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45" name="Picture 7" descr="C:\Users\Isaac.Chen\Desktop\downloa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6272" y="2949377"/>
              <a:ext cx="490967" cy="490967"/>
            </a:xfrm>
            <a:prstGeom prst="rect">
              <a:avLst/>
            </a:prstGeom>
            <a:noFill/>
            <a:extLst>
              <a:ext uri="{909E8E84-426E-40DD-AFC4-6F175D3DCCD1}">
                <a14:hiddenFill xmlns:a14="http://schemas.microsoft.com/office/drawing/2010/main">
                  <a:solidFill>
                    <a:srgbClr val="FFFFFF"/>
                  </a:solidFill>
                </a14:hiddenFill>
              </a:ext>
            </a:extLst>
          </p:spPr>
        </p:pic>
        <p:sp>
          <p:nvSpPr>
            <p:cNvPr id="46" name="文字方塊 45"/>
            <p:cNvSpPr txBox="1"/>
            <p:nvPr/>
          </p:nvSpPr>
          <p:spPr>
            <a:xfrm>
              <a:off x="7952158" y="3364418"/>
              <a:ext cx="1137296"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Central server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7" name="直線單箭頭接點 46"/>
            <p:cNvCxnSpPr/>
            <p:nvPr/>
          </p:nvCxnSpPr>
          <p:spPr>
            <a:xfrm flipH="1">
              <a:off x="6865892" y="3207702"/>
              <a:ext cx="1194259" cy="1"/>
            </a:xfrm>
            <a:prstGeom prst="straightConnector1">
              <a:avLst/>
            </a:prstGeom>
            <a:ln>
              <a:solidFill>
                <a:schemeClr val="bg1">
                  <a:lumMod val="50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flipV="1">
              <a:off x="5057006" y="1610706"/>
              <a:ext cx="0" cy="532273"/>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V="1">
              <a:off x="6865891" y="2918768"/>
              <a:ext cx="1" cy="288935"/>
            </a:xfrm>
            <a:prstGeom prst="straightConnector1">
              <a:avLst/>
            </a:prstGeom>
            <a:ln>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文字方塊 49"/>
            <p:cNvSpPr txBox="1"/>
            <p:nvPr/>
          </p:nvSpPr>
          <p:spPr>
            <a:xfrm>
              <a:off x="7088062" y="3170182"/>
              <a:ext cx="742102"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FTP</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51" name="直線接點 50"/>
            <p:cNvCxnSpPr/>
            <p:nvPr/>
          </p:nvCxnSpPr>
          <p:spPr>
            <a:xfrm flipH="1" flipV="1">
              <a:off x="5057008" y="1610706"/>
              <a:ext cx="1008110" cy="1"/>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52" name="Picture 9" descr="C:\Users\Isaac.Chen\Desktop\Img source\display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1053" y="1275606"/>
              <a:ext cx="798009" cy="647518"/>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直線接點 52"/>
            <p:cNvCxnSpPr/>
            <p:nvPr/>
          </p:nvCxnSpPr>
          <p:spPr>
            <a:xfrm flipH="1" flipV="1">
              <a:off x="7252158" y="1610706"/>
              <a:ext cx="822808" cy="1"/>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a:off x="6120608" y="1673746"/>
              <a:ext cx="1137296"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Video Switcher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5" name="文字方塊 54"/>
            <p:cNvSpPr txBox="1"/>
            <p:nvPr/>
          </p:nvSpPr>
          <p:spPr>
            <a:xfrm>
              <a:off x="5240863" y="1563638"/>
              <a:ext cx="627281"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6" name="文字方塊 55"/>
            <p:cNvSpPr txBox="1"/>
            <p:nvPr/>
          </p:nvSpPr>
          <p:spPr>
            <a:xfrm>
              <a:off x="7288145" y="1563638"/>
              <a:ext cx="627281"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7" name="文字方塊 56"/>
            <p:cNvSpPr txBox="1"/>
            <p:nvPr/>
          </p:nvSpPr>
          <p:spPr>
            <a:xfrm>
              <a:off x="7971208" y="1883318"/>
              <a:ext cx="1137296"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Display</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8" name="Picture 2" descr="C:\Users\Isaac.Chen\Desktop\Img source\Lumens\VS-K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0712" y="1095527"/>
              <a:ext cx="706314" cy="529735"/>
            </a:xfrm>
            <a:prstGeom prst="rect">
              <a:avLst/>
            </a:prstGeom>
            <a:noFill/>
            <a:extLst>
              <a:ext uri="{909E8E84-426E-40DD-AFC4-6F175D3DCCD1}">
                <a14:hiddenFill xmlns:a14="http://schemas.microsoft.com/office/drawing/2010/main">
                  <a:solidFill>
                    <a:srgbClr val="FFFFFF"/>
                  </a:solidFill>
                </a14:hiddenFill>
              </a:ext>
            </a:extLst>
          </p:spPr>
        </p:pic>
        <p:sp>
          <p:nvSpPr>
            <p:cNvPr id="59" name="文字方塊 58"/>
            <p:cNvSpPr txBox="1"/>
            <p:nvPr/>
          </p:nvSpPr>
          <p:spPr>
            <a:xfrm>
              <a:off x="3112790" y="2614141"/>
              <a:ext cx="1589957" cy="461665"/>
            </a:xfrm>
            <a:prstGeom prst="rect">
              <a:avLst/>
            </a:prstGeom>
            <a:noFill/>
          </p:spPr>
          <p:txBody>
            <a:bodyPr wrap="square" rtlCol="0">
              <a:spAutoFit/>
            </a:bodyPr>
            <a:lstStyle/>
            <a:p>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a:t>
              </a:r>
            </a:p>
            <a:p>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Lecture Capture System</a:t>
              </a:r>
            </a:p>
            <a:p>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VC-LC102</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0" name="Picture 2" descr="C:\Users\Isaac.Chen\Desktop\Video-Switches-FL-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8742" y="1531740"/>
              <a:ext cx="1157142" cy="18704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C:\Users\Isaac.Chen\Desktop\Audio mix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2066" y="3624016"/>
              <a:ext cx="648572" cy="6543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Isaac.Chen\Desktop\Img source\Sennheiser G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4678" y="3534513"/>
              <a:ext cx="1041668" cy="4593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Isaac.Chen\Desktop\Amplifie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6046" y="3687867"/>
              <a:ext cx="622300" cy="4635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Isaac.Chen\Desktop\107-5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88123" y="3696666"/>
              <a:ext cx="444722" cy="444722"/>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直線接點 64"/>
            <p:cNvCxnSpPr/>
            <p:nvPr/>
          </p:nvCxnSpPr>
          <p:spPr>
            <a:xfrm>
              <a:off x="2291243" y="1359819"/>
              <a:ext cx="913823" cy="576"/>
            </a:xfrm>
            <a:prstGeom prst="line">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文字方塊 65"/>
            <p:cNvSpPr txBox="1"/>
            <p:nvPr/>
          </p:nvSpPr>
          <p:spPr>
            <a:xfrm>
              <a:off x="2365242" y="1316921"/>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RS232</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7" name="Picture 3" descr="C:\Users\Isaac.Chen\Downloads\VC-A50P_Sid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0559" y="1071564"/>
              <a:ext cx="440099" cy="4974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Users\Isaac.Chen\Downloads\VC-A50P_Sid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9869" y="1071564"/>
              <a:ext cx="440099" cy="497406"/>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直線接點 68"/>
            <p:cNvCxnSpPr/>
            <p:nvPr/>
          </p:nvCxnSpPr>
          <p:spPr>
            <a:xfrm flipV="1">
              <a:off x="4084268" y="1610707"/>
              <a:ext cx="0" cy="532273"/>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直線接點 73"/>
            <p:cNvCxnSpPr/>
            <p:nvPr/>
          </p:nvCxnSpPr>
          <p:spPr>
            <a:xfrm flipV="1">
              <a:off x="3508204" y="1610707"/>
              <a:ext cx="0" cy="532273"/>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文字方塊 74"/>
            <p:cNvSpPr txBox="1"/>
            <p:nvPr/>
          </p:nvSpPr>
          <p:spPr>
            <a:xfrm>
              <a:off x="3750767" y="1720088"/>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6" name="文字方塊 75"/>
            <p:cNvSpPr txBox="1"/>
            <p:nvPr/>
          </p:nvSpPr>
          <p:spPr>
            <a:xfrm>
              <a:off x="4326831" y="1720088"/>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77" name="Picture 2" descr="C:\Users\Isaac.Chen\Desktop\Img source\laptop.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61542" y="2308843"/>
              <a:ext cx="741635" cy="476173"/>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直線接點 77"/>
            <p:cNvCxnSpPr/>
            <p:nvPr/>
          </p:nvCxnSpPr>
          <p:spPr>
            <a:xfrm flipH="1">
              <a:off x="2463116" y="2490325"/>
              <a:ext cx="812740"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文字方塊 78"/>
            <p:cNvSpPr txBox="1"/>
            <p:nvPr/>
          </p:nvSpPr>
          <p:spPr>
            <a:xfrm>
              <a:off x="2519065" y="2447612"/>
              <a:ext cx="627281" cy="215444"/>
            </a:xfrm>
            <a:prstGeom prst="rect">
              <a:avLst/>
            </a:prstGeom>
            <a:noFill/>
          </p:spPr>
          <p:txBody>
            <a:bodyPr wrap="square" rtlCol="0">
              <a:spAutoFit/>
            </a:bodyPr>
            <a:lstStyle/>
            <a:p>
              <a:pPr algn="ct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80" name="肘形接點 79"/>
            <p:cNvCxnSpPr/>
            <p:nvPr/>
          </p:nvCxnSpPr>
          <p:spPr>
            <a:xfrm rot="5400000" flipH="1" flipV="1">
              <a:off x="3728149" y="770587"/>
              <a:ext cx="12700" cy="590690"/>
            </a:xfrm>
            <a:prstGeom prst="bentConnector3">
              <a:avLst>
                <a:gd name="adj1" fmla="val 1800000"/>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文字方塊 80"/>
            <p:cNvSpPr txBox="1"/>
            <p:nvPr/>
          </p:nvSpPr>
          <p:spPr>
            <a:xfrm>
              <a:off x="3408045" y="806038"/>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RS232</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2" name="文字方塊 81"/>
            <p:cNvSpPr txBox="1"/>
            <p:nvPr/>
          </p:nvSpPr>
          <p:spPr>
            <a:xfrm>
              <a:off x="4123942" y="806038"/>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RS232</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3" name="文字方塊 82"/>
            <p:cNvSpPr txBox="1"/>
            <p:nvPr/>
          </p:nvSpPr>
          <p:spPr>
            <a:xfrm>
              <a:off x="1546295" y="2750834"/>
              <a:ext cx="972127"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Content laptop</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84" name="肘形接點 83"/>
            <p:cNvCxnSpPr/>
            <p:nvPr/>
          </p:nvCxnSpPr>
          <p:spPr>
            <a:xfrm rot="5400000" flipH="1" flipV="1">
              <a:off x="4424898" y="757887"/>
              <a:ext cx="12700" cy="590690"/>
            </a:xfrm>
            <a:prstGeom prst="bentConnector3">
              <a:avLst>
                <a:gd name="adj1" fmla="val 1706252"/>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01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985573" y="170353"/>
            <a:ext cx="245297" cy="25196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277891"/>
            <a:ext cx="4806750"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Griffith </a:t>
            </a:r>
            <a:r>
              <a:rPr lang="en-US" altLang="zh-TW" sz="2400" b="1" dirty="0" smtClean="0">
                <a:solidFill>
                  <a:srgbClr val="0070C0"/>
                </a:solidFill>
                <a:latin typeface="Arial" pitchFamily="34" charset="0"/>
                <a:cs typeface="Arial" pitchFamily="34" charset="0"/>
              </a:rPr>
              <a:t>University</a:t>
            </a:r>
          </a:p>
          <a:p>
            <a:pPr>
              <a:spcAft>
                <a:spcPts val="600"/>
              </a:spcAft>
              <a:defRPr/>
            </a:pPr>
            <a:r>
              <a:rPr lang="en-US" altLang="zh-TW" sz="2400" b="1" dirty="0" smtClean="0">
                <a:solidFill>
                  <a:srgbClr val="0070C0"/>
                </a:solidFill>
                <a:latin typeface="Arial" pitchFamily="34" charset="0"/>
                <a:cs typeface="Arial" pitchFamily="34" charset="0"/>
              </a:rPr>
              <a:t>Australia </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VC-TR1</a:t>
            </a: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
        <p:nvSpPr>
          <p:cNvPr id="15" name="內容版面配置區 2"/>
          <p:cNvSpPr txBox="1">
            <a:spLocks/>
          </p:cNvSpPr>
          <p:nvPr/>
        </p:nvSpPr>
        <p:spPr bwMode="auto">
          <a:xfrm>
            <a:off x="793464" y="1794689"/>
            <a:ext cx="3049288"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With more than 55,000 students, Griffith University spans five campuses in South East Queensland, consistently ranking in the top two percent of universities globally. Propelled by the Covid-19 pandemic, online or hybrid learning is becoming an increasingly important part of the study options for students. For many courses, students are able to log in remotely to participate live in lectures and tutorial sessions or access recorded sessions using the online learning platform.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176337" y="2841426"/>
            <a:ext cx="2171311" cy="15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"Setting up the tracking and blocking zones, home position, and so on takes maybe another 10 minutes on top of what it would take to put in a normal PTZ and set three zones. Compared to the other products that we trialed, where we'd probably take half an hour or more to configure and fine tune, the Lumens product is quite good to work with</a:t>
            </a:r>
            <a:r>
              <a:rPr lang="en-US" altLang="zh-TW" sz="800" i="1" dirty="0" smtClean="0">
                <a:solidFill>
                  <a:schemeClr val="accent5"/>
                </a:solidFill>
              </a:rPr>
              <a:t>.“</a:t>
            </a:r>
          </a:p>
          <a:p>
            <a:endParaRPr lang="en-US" altLang="zh-TW" sz="800" i="1" dirty="0">
              <a:solidFill>
                <a:schemeClr val="accent5"/>
              </a:solidFill>
            </a:endParaRPr>
          </a:p>
          <a:p>
            <a:r>
              <a:rPr lang="en-US" altLang="zh-TW" sz="800" b="1" i="1" dirty="0">
                <a:solidFill>
                  <a:schemeClr val="accent5"/>
                </a:solidFill>
              </a:rPr>
              <a:t>Andrew </a:t>
            </a:r>
            <a:r>
              <a:rPr lang="en-US" altLang="zh-TW" sz="800" b="1" i="1" dirty="0" smtClean="0">
                <a:solidFill>
                  <a:schemeClr val="accent5"/>
                </a:solidFill>
              </a:rPr>
              <a:t>Williams</a:t>
            </a:r>
          </a:p>
          <a:p>
            <a:r>
              <a:rPr lang="en-US" altLang="zh-TW" sz="800" b="1" i="1" dirty="0">
                <a:solidFill>
                  <a:schemeClr val="accent5"/>
                </a:solidFill>
              </a:rPr>
              <a:t>Griffith's Product Manager - Teaching Spaces</a:t>
            </a: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56" y="3061564"/>
            <a:ext cx="2463561" cy="1841500"/>
          </a:xfrm>
          <a:prstGeom prst="rect">
            <a:avLst/>
          </a:prstGeom>
        </p:spPr>
      </p:pic>
      <p:pic>
        <p:nvPicPr>
          <p:cNvPr id="21" name="Picture 2" descr="VC-TR1 Auto-Tracking Came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48" t="19540" r="8428" b="3434"/>
          <a:stretch/>
        </p:blipFill>
        <p:spPr bwMode="auto">
          <a:xfrm>
            <a:off x="3576488" y="4282170"/>
            <a:ext cx="1035286" cy="720363"/>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512" y="2926861"/>
            <a:ext cx="2231898" cy="1670582"/>
          </a:xfrm>
          <a:prstGeom prst="rect">
            <a:avLst/>
          </a:prstGeom>
        </p:spPr>
      </p:pic>
      <p:pic>
        <p:nvPicPr>
          <p:cNvPr id="10" name="Picture 4" descr="格里菲斯大学- 维基百科，自由的百科全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6110" y="2257271"/>
            <a:ext cx="584720" cy="550002"/>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p:cNvPicPr>
            <a:picLocks noChangeAspect="1"/>
          </p:cNvPicPr>
          <p:nvPr/>
        </p:nvPicPr>
        <p:blipFill rotWithShape="1">
          <a:blip r:embed="rId6">
            <a:extLst>
              <a:ext uri="{28A0092B-C50C-407E-A947-70E740481C1C}">
                <a14:useLocalDpi xmlns:a14="http://schemas.microsoft.com/office/drawing/2010/main" val="0"/>
              </a:ext>
            </a:extLst>
          </a:blip>
          <a:srcRect l="20928" r="23044"/>
          <a:stretch/>
        </p:blipFill>
        <p:spPr>
          <a:xfrm>
            <a:off x="4287181" y="632967"/>
            <a:ext cx="1790700" cy="1855100"/>
          </a:xfrm>
          <a:prstGeom prst="rect">
            <a:avLst/>
          </a:prstGeom>
        </p:spPr>
      </p:pic>
      <p:sp>
        <p:nvSpPr>
          <p:cNvPr id="25" name="內容版面配置區 2"/>
          <p:cNvSpPr txBox="1">
            <a:spLocks/>
          </p:cNvSpPr>
          <p:nvPr/>
        </p:nvSpPr>
        <p:spPr bwMode="auto">
          <a:xfrm>
            <a:off x="6187440" y="589232"/>
            <a:ext cx="2621182"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Whereas previous tracking designs relied on technologies such as wearable IR beacons to track a presenter, the Lumens VC-TR1 monitors the full width of the teaching area with a separate panoramic camera, keeping the subject always in view. During the initial installation, the user selects areas where tracking occurs and can also define exclusion zones to eliminate distractions from movement elsewhere in the space. Facial tracking technology then enables the main PTZ camera to smoothly track the presenter and provide appropriate framing at the whiteboard, lectern or wherever the academic may roam. </a:t>
            </a:r>
          </a:p>
        </p:txBody>
      </p:sp>
    </p:spTree>
    <p:extLst>
      <p:ext uri="{BB962C8B-B14F-4D97-AF65-F5344CB8AC3E}">
        <p14:creationId xmlns:p14="http://schemas.microsoft.com/office/powerpoint/2010/main" val="1525161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687453" y="468473"/>
            <a:ext cx="245297" cy="19233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CL510, </a:t>
            </a:r>
            <a:r>
              <a:rPr lang="en-US" altLang="zh-TW" sz="1000" dirty="0" smtClean="0">
                <a:solidFill>
                  <a:schemeClr val="bg1"/>
                </a:solidFill>
                <a:latin typeface="Arial" pitchFamily="34" charset="0"/>
                <a:cs typeface="Arial" pitchFamily="34" charset="0"/>
              </a:rPr>
              <a:t>CL-AC01</a:t>
            </a:r>
            <a:endParaRPr lang="en-US" altLang="zh-TW"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4" y="1668192"/>
            <a:ext cx="3091817"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smtClean="0">
                <a:solidFill>
                  <a:schemeClr val="tx1"/>
                </a:solidFill>
                <a:latin typeface="Arial" charset="0"/>
                <a:cs typeface="Arial" charset="0"/>
              </a:rPr>
              <a:t>California </a:t>
            </a:r>
            <a:r>
              <a:rPr lang="en-US" altLang="zh-TW" sz="700" dirty="0">
                <a:solidFill>
                  <a:schemeClr val="tx1"/>
                </a:solidFill>
                <a:latin typeface="Arial" charset="0"/>
                <a:cs typeface="Arial" charset="0"/>
              </a:rPr>
              <a:t>State University (CSU) plays a critical role in providing future leaders with the skills and knowledge they’ll need to thrive in the workforce and help drive California’s economy. With more than 132,000 annual graduates, </a:t>
            </a:r>
            <a:r>
              <a:rPr lang="en-US" altLang="zh-TW" sz="700" dirty="0" smtClean="0">
                <a:solidFill>
                  <a:schemeClr val="tx1"/>
                </a:solidFill>
                <a:latin typeface="Arial" charset="0"/>
                <a:cs typeface="Arial" charset="0"/>
              </a:rPr>
              <a:t>CSU </a:t>
            </a:r>
            <a:r>
              <a:rPr lang="en-US" altLang="zh-TW" sz="700" dirty="0">
                <a:solidFill>
                  <a:schemeClr val="tx1"/>
                </a:solidFill>
                <a:latin typeface="Arial" charset="0"/>
                <a:cs typeface="Arial" charset="0"/>
              </a:rPr>
              <a:t>is the state’s greatest producer of bachelor’s degrees and drives California’s economy in agriculture, information technology, business, hospitality, life sciences, healthcare, public administration, education, media, and entertainment.</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6353597" y="227741"/>
            <a:ext cx="2388903" cy="215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When it comes time to upgrade our classrooms, we look for functional pieces of equipment to provide support for the room's use case and improve the </a:t>
            </a:r>
            <a:r>
              <a:rPr lang="en-US" altLang="zh-TW" sz="700" dirty="0" smtClean="0">
                <a:solidFill>
                  <a:schemeClr val="tx1"/>
                </a:solidFill>
                <a:latin typeface="Arial" charset="0"/>
                <a:cs typeface="Arial" charset="0"/>
              </a:rPr>
              <a:t>end-user </a:t>
            </a:r>
            <a:r>
              <a:rPr lang="en-US" altLang="zh-TW" sz="700" dirty="0">
                <a:solidFill>
                  <a:schemeClr val="tx1"/>
                </a:solidFill>
                <a:latin typeface="Arial" charset="0"/>
                <a:cs typeface="Arial" charset="0"/>
              </a:rPr>
              <a:t>experience. Many rooms had requests from faculty for document cameras but could not implement normal ones that sat on top of the desks due to space and other factors. We reached out to one of our AV contractors and they recommended us to Lumens. At the time, the Lumens CL510 was one of the very few options for </a:t>
            </a:r>
            <a:r>
              <a:rPr lang="en-US" altLang="zh-TW" sz="700" dirty="0" smtClean="0">
                <a:solidFill>
                  <a:schemeClr val="tx1"/>
                </a:solidFill>
                <a:latin typeface="Arial" charset="0"/>
                <a:cs typeface="Arial" charset="0"/>
              </a:rPr>
              <a:t>ceiling-mounted </a:t>
            </a:r>
            <a:r>
              <a:rPr lang="en-US" altLang="zh-TW" sz="700" dirty="0">
                <a:solidFill>
                  <a:schemeClr val="tx1"/>
                </a:solidFill>
                <a:latin typeface="Arial" charset="0"/>
                <a:cs typeface="Arial" charset="0"/>
              </a:rPr>
              <a:t>document </a:t>
            </a:r>
            <a:r>
              <a:rPr lang="en-US" altLang="zh-TW" sz="700" dirty="0" smtClean="0">
                <a:solidFill>
                  <a:schemeClr val="tx1"/>
                </a:solidFill>
                <a:latin typeface="Arial" charset="0"/>
                <a:cs typeface="Arial" charset="0"/>
              </a:rPr>
              <a:t>cameras doing </a:t>
            </a:r>
            <a:r>
              <a:rPr lang="en-US" altLang="zh-TW" sz="700" dirty="0">
                <a:solidFill>
                  <a:schemeClr val="tx1"/>
                </a:solidFill>
                <a:latin typeface="Arial" charset="0"/>
                <a:cs typeface="Arial" charset="0"/>
              </a:rPr>
              <a:t>it well. We purchased a few and installed them in our new science building. </a:t>
            </a:r>
          </a:p>
        </p:txBody>
      </p:sp>
      <p:sp>
        <p:nvSpPr>
          <p:cNvPr id="20" name="矩形 2047"/>
          <p:cNvSpPr>
            <a:spLocks noChangeArrowheads="1"/>
          </p:cNvSpPr>
          <p:nvPr/>
        </p:nvSpPr>
        <p:spPr bwMode="auto">
          <a:xfrm>
            <a:off x="5036694" y="3360943"/>
            <a:ext cx="2431220" cy="15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“Lumens CL510 paired with the CL-A01 Ceiling Mount Bridge accessory kit were the best option for many of our spaces that required nonobtrusive document cameras. They provide an adequate image quality with great reliability. They have excellent control and response when used with our current AV systems and implemented seamlessly without much installation experience being required. I'm looking forward to getting my hands on the newest </a:t>
            </a:r>
            <a:r>
              <a:rPr lang="en-US" altLang="zh-TW" sz="800" i="1" dirty="0" smtClean="0">
                <a:solidFill>
                  <a:schemeClr val="accent5"/>
                </a:solidFill>
              </a:rPr>
              <a:t>model.”</a:t>
            </a:r>
            <a:r>
              <a:rPr lang="zh-TW" altLang="en-US" sz="800" i="1" dirty="0" smtClean="0">
                <a:solidFill>
                  <a:schemeClr val="accent5"/>
                </a:solidFill>
              </a:rPr>
              <a:t> </a:t>
            </a:r>
            <a:endParaRPr lang="en-US" altLang="zh-TW" sz="800" i="1" dirty="0">
              <a:solidFill>
                <a:schemeClr val="accent5"/>
              </a:solidFill>
            </a:endParaRPr>
          </a:p>
          <a:p>
            <a:endParaRPr lang="en-US" altLang="zh-TW" sz="800" i="1" dirty="0" smtClean="0">
              <a:solidFill>
                <a:schemeClr val="accent5"/>
              </a:solidFill>
            </a:endParaRPr>
          </a:p>
          <a:p>
            <a:r>
              <a:rPr lang="fr-FR" altLang="zh-TW" sz="800" b="1" dirty="0">
                <a:solidFill>
                  <a:schemeClr val="accent5"/>
                </a:solidFill>
              </a:rPr>
              <a:t>Danny Ngouyaphanh</a:t>
            </a:r>
          </a:p>
          <a:p>
            <a:r>
              <a:rPr lang="fr-FR" altLang="zh-TW" sz="800" b="1" dirty="0">
                <a:solidFill>
                  <a:schemeClr val="accent5"/>
                </a:solidFill>
              </a:rPr>
              <a:t>Information Technology Consultant, CSU Sacramento</a:t>
            </a:r>
            <a:endParaRPr lang="en-US" altLang="zh-TW" sz="800" b="1" dirty="0">
              <a:solidFill>
                <a:schemeClr val="accent5"/>
              </a:solidFill>
            </a:endParaRPr>
          </a:p>
        </p:txBody>
      </p:sp>
      <p:sp>
        <p:nvSpPr>
          <p:cNvPr id="21" name="內容版面配置區 2"/>
          <p:cNvSpPr txBox="1">
            <a:spLocks/>
          </p:cNvSpPr>
          <p:nvPr/>
        </p:nvSpPr>
        <p:spPr bwMode="auto">
          <a:xfrm>
            <a:off x="5053850" y="2475602"/>
            <a:ext cx="2149811"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Installation was fast and easy and tied into our existing AV system without much fuss. Since then (almost 4 years now), no issues have been reported and we have continued to use them for rooms that fit its use case.</a:t>
            </a:r>
          </a:p>
        </p:txBody>
      </p:sp>
      <p:sp>
        <p:nvSpPr>
          <p:cNvPr id="23" name="矩形 22"/>
          <p:cNvSpPr/>
          <p:nvPr/>
        </p:nvSpPr>
        <p:spPr>
          <a:xfrm>
            <a:off x="793463" y="361152"/>
            <a:ext cx="4243231"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California State </a:t>
            </a:r>
            <a:r>
              <a:rPr lang="en-US" altLang="zh-TW" sz="2400" b="1" dirty="0" smtClean="0">
                <a:solidFill>
                  <a:srgbClr val="0070C0"/>
                </a:solidFill>
                <a:latin typeface="Arial" pitchFamily="34" charset="0"/>
                <a:cs typeface="Arial" pitchFamily="34" charset="0"/>
              </a:rPr>
              <a:t>University</a:t>
            </a:r>
          </a:p>
          <a:p>
            <a:pPr>
              <a:spcAft>
                <a:spcPts val="600"/>
              </a:spcAft>
              <a:defRPr/>
            </a:pPr>
            <a:r>
              <a:rPr lang="en-US" altLang="zh-TW" sz="2400" b="1" dirty="0" smtClean="0">
                <a:solidFill>
                  <a:srgbClr val="0070C0"/>
                </a:solidFill>
                <a:latin typeface="Arial" pitchFamily="34" charset="0"/>
                <a:cs typeface="Arial" pitchFamily="34" charset="0"/>
              </a:rPr>
              <a:t>USA</a:t>
            </a:r>
            <a:endParaRPr lang="en-US" altLang="zh-TW" sz="2400" b="1" dirty="0">
              <a:solidFill>
                <a:srgbClr val="0070C0"/>
              </a:solidFill>
              <a:latin typeface="Arial" pitchFamily="34" charset="0"/>
              <a:cs typeface="Arial" pitchFamily="34" charset="0"/>
            </a:endParaRPr>
          </a:p>
        </p:txBody>
      </p:sp>
      <p:pic>
        <p:nvPicPr>
          <p:cNvPr id="24" name="Picture 7">
            <a:extLst>
              <a:ext uri="{FF2B5EF4-FFF2-40B4-BE49-F238E27FC236}">
                <a16:creationId xmlns:a16="http://schemas.microsoft.com/office/drawing/2014/main" id="{5A52A975-F817-BF59-2180-8077C0863645}"/>
              </a:ext>
            </a:extLst>
          </p:cNvPr>
          <p:cNvPicPr>
            <a:picLocks noChangeAspect="1"/>
          </p:cNvPicPr>
          <p:nvPr/>
        </p:nvPicPr>
        <p:blipFill>
          <a:blip r:embed="rId2"/>
          <a:stretch>
            <a:fillRect/>
          </a:stretch>
        </p:blipFill>
        <p:spPr>
          <a:xfrm>
            <a:off x="848404" y="3199462"/>
            <a:ext cx="3387927" cy="1556299"/>
          </a:xfrm>
          <a:prstGeom prst="rect">
            <a:avLst/>
          </a:prstGeom>
        </p:spPr>
      </p:pic>
      <p:pic>
        <p:nvPicPr>
          <p:cNvPr id="25" name="Picture 4">
            <a:extLst>
              <a:ext uri="{FF2B5EF4-FFF2-40B4-BE49-F238E27FC236}">
                <a16:creationId xmlns:a16="http://schemas.microsoft.com/office/drawing/2014/main" id="{39439D4F-374F-0265-A454-EB09D7E1A4FB}"/>
              </a:ext>
            </a:extLst>
          </p:cNvPr>
          <p:cNvPicPr>
            <a:picLocks noChangeAspect="1"/>
          </p:cNvPicPr>
          <p:nvPr/>
        </p:nvPicPr>
        <p:blipFill rotWithShape="1">
          <a:blip r:embed="rId3"/>
          <a:srcRect l="1" r="609"/>
          <a:stretch/>
        </p:blipFill>
        <p:spPr>
          <a:xfrm rot="5400000">
            <a:off x="4638609" y="822158"/>
            <a:ext cx="2158127" cy="995202"/>
          </a:xfrm>
          <a:prstGeom prst="rect">
            <a:avLst/>
          </a:prstGeom>
        </p:spPr>
      </p:pic>
      <p:pic>
        <p:nvPicPr>
          <p:cNvPr id="26" name="Picture 16" descr="A picture containing text, wall, indoor, room&#10;&#10;Description automatically generated">
            <a:extLst>
              <a:ext uri="{FF2B5EF4-FFF2-40B4-BE49-F238E27FC236}">
                <a16:creationId xmlns:a16="http://schemas.microsoft.com/office/drawing/2014/main" id="{A0613330-8500-2698-9856-B7DD545D9441}"/>
              </a:ext>
            </a:extLst>
          </p:cNvPr>
          <p:cNvPicPr>
            <a:picLocks noChangeAspect="1"/>
          </p:cNvPicPr>
          <p:nvPr/>
        </p:nvPicPr>
        <p:blipFill rotWithShape="1">
          <a:blip r:embed="rId4"/>
          <a:srcRect r="1104"/>
          <a:stretch/>
        </p:blipFill>
        <p:spPr>
          <a:xfrm rot="5400000">
            <a:off x="7027000" y="2743720"/>
            <a:ext cx="2241839" cy="1033804"/>
          </a:xfrm>
          <a:prstGeom prst="rect">
            <a:avLst/>
          </a:prstGeom>
        </p:spPr>
      </p:pic>
      <p:pic>
        <p:nvPicPr>
          <p:cNvPr id="27" name="圖片 26"/>
          <p:cNvPicPr>
            <a:picLocks noChangeAspect="1"/>
          </p:cNvPicPr>
          <p:nvPr/>
        </p:nvPicPr>
        <p:blipFill>
          <a:blip r:embed="rId5"/>
          <a:stretch>
            <a:fillRect/>
          </a:stretch>
        </p:blipFill>
        <p:spPr>
          <a:xfrm>
            <a:off x="3940805" y="2469513"/>
            <a:ext cx="956003" cy="1115336"/>
          </a:xfrm>
          <a:prstGeom prst="rect">
            <a:avLst/>
          </a:prstGeom>
        </p:spPr>
      </p:pic>
      <p:sp>
        <p:nvSpPr>
          <p:cNvPr id="16" name="矩形 15"/>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Tree>
    <p:extLst>
      <p:ext uri="{BB962C8B-B14F-4D97-AF65-F5344CB8AC3E}">
        <p14:creationId xmlns:p14="http://schemas.microsoft.com/office/powerpoint/2010/main" val="1109076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687453" y="468473"/>
            <a:ext cx="245297" cy="19233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CL510, </a:t>
            </a:r>
            <a:r>
              <a:rPr lang="en-US" altLang="zh-TW" sz="1000" dirty="0" smtClean="0">
                <a:solidFill>
                  <a:schemeClr val="bg1"/>
                </a:solidFill>
                <a:latin typeface="Arial" pitchFamily="34" charset="0"/>
                <a:cs typeface="Arial" pitchFamily="34" charset="0"/>
              </a:rPr>
              <a:t>CL-AC01</a:t>
            </a:r>
            <a:endParaRPr lang="en-US" altLang="zh-TW" sz="1000" dirty="0">
              <a:solidFill>
                <a:schemeClr val="bg1"/>
              </a:solidFill>
              <a:latin typeface="Arial" pitchFamily="34" charset="0"/>
              <a:cs typeface="Arial" pitchFamily="34" charset="0"/>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793463" y="361152"/>
            <a:ext cx="4243231"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California State </a:t>
            </a:r>
            <a:r>
              <a:rPr lang="en-US" altLang="zh-TW" sz="2400" b="1" dirty="0" smtClean="0">
                <a:solidFill>
                  <a:srgbClr val="0070C0"/>
                </a:solidFill>
                <a:latin typeface="Arial" pitchFamily="34" charset="0"/>
                <a:cs typeface="Arial" pitchFamily="34" charset="0"/>
              </a:rPr>
              <a:t>University</a:t>
            </a:r>
          </a:p>
          <a:p>
            <a:pPr>
              <a:spcAft>
                <a:spcPts val="600"/>
              </a:spcAft>
              <a:defRPr/>
            </a:pPr>
            <a:r>
              <a:rPr lang="en-US" altLang="zh-TW" sz="2400" b="1" dirty="0" smtClean="0">
                <a:solidFill>
                  <a:srgbClr val="0070C0"/>
                </a:solidFill>
                <a:latin typeface="Arial" pitchFamily="34" charset="0"/>
                <a:cs typeface="Arial" pitchFamily="34" charset="0"/>
              </a:rPr>
              <a:t>USA</a:t>
            </a:r>
            <a:endParaRPr lang="en-US" altLang="zh-TW" sz="2400" b="1" dirty="0">
              <a:solidFill>
                <a:srgbClr val="0070C0"/>
              </a:solidFill>
              <a:latin typeface="Arial" pitchFamily="34" charset="0"/>
              <a:cs typeface="Arial" pitchFamily="34" charset="0"/>
            </a:endParaRPr>
          </a:p>
        </p:txBody>
      </p:sp>
      <p:grpSp>
        <p:nvGrpSpPr>
          <p:cNvPr id="16" name="群組 15"/>
          <p:cNvGrpSpPr/>
          <p:nvPr/>
        </p:nvGrpSpPr>
        <p:grpSpPr>
          <a:xfrm>
            <a:off x="664434" y="1856556"/>
            <a:ext cx="4916442" cy="2514615"/>
            <a:chOff x="1411430" y="918034"/>
            <a:chExt cx="6616953" cy="3384376"/>
          </a:xfrm>
        </p:grpSpPr>
        <p:sp>
          <p:nvSpPr>
            <p:cNvPr id="18" name="矩形 17"/>
            <p:cNvSpPr/>
            <p:nvPr/>
          </p:nvSpPr>
          <p:spPr>
            <a:xfrm>
              <a:off x="4246683" y="2859531"/>
              <a:ext cx="1152513" cy="331385"/>
            </a:xfrm>
            <a:prstGeom prst="rect">
              <a:avLst/>
            </a:prstGeom>
          </p:spPr>
          <p:txBody>
            <a:bodyPr wrap="none">
              <a:spAutoFit/>
            </a:bodyPr>
            <a:lstStyle/>
            <a:p>
              <a:r>
                <a:rPr lang="en-US" altLang="zh-TW" sz="1000" dirty="0" smtClean="0">
                  <a:solidFill>
                    <a:schemeClr val="tx1"/>
                  </a:solidFill>
                  <a:latin typeface="Calibri" panose="020F0502020204030204" pitchFamily="34" charset="0"/>
                  <a:cs typeface="Calibri" panose="020F0502020204030204" pitchFamily="34" charset="0"/>
                </a:rPr>
                <a:t>HDMI Matrix</a:t>
              </a:r>
              <a:endParaRPr lang="zh-TW" altLang="en-US" sz="1000" dirty="0">
                <a:solidFill>
                  <a:schemeClr val="tx1"/>
                </a:solidFill>
                <a:latin typeface="Calibri" panose="020F0502020204030204" pitchFamily="34" charset="0"/>
                <a:cs typeface="Calibri" panose="020F0502020204030204" pitchFamily="34" charset="0"/>
              </a:endParaRPr>
            </a:p>
          </p:txBody>
        </p:sp>
        <p:sp>
          <p:nvSpPr>
            <p:cNvPr id="22" name="等腰三角形 21"/>
            <p:cNvSpPr/>
            <p:nvPr/>
          </p:nvSpPr>
          <p:spPr>
            <a:xfrm>
              <a:off x="1883537" y="1350082"/>
              <a:ext cx="434052" cy="1797885"/>
            </a:xfrm>
            <a:prstGeom prst="triangle">
              <a:avLst/>
            </a:prstGeom>
            <a:gradFill flip="none" rotWithShape="1">
              <a:gsLst>
                <a:gs pos="0">
                  <a:srgbClr val="FFFF00"/>
                </a:gs>
                <a:gs pos="100000">
                  <a:srgbClr val="FFFFC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nvGrpSpPr>
            <p:cNvPr id="27" name="群組 26"/>
            <p:cNvGrpSpPr/>
            <p:nvPr/>
          </p:nvGrpSpPr>
          <p:grpSpPr>
            <a:xfrm>
              <a:off x="5178707" y="1787795"/>
              <a:ext cx="2585054" cy="1977752"/>
              <a:chOff x="5546576" y="1242070"/>
              <a:chExt cx="2585054" cy="1977752"/>
            </a:xfrm>
            <a:effectLst>
              <a:outerShdw blurRad="50800" dist="38100" dir="2700000" algn="tl" rotWithShape="0">
                <a:prstClr val="black">
                  <a:alpha val="40000"/>
                </a:prstClr>
              </a:outerShdw>
            </a:effectLst>
          </p:grpSpPr>
          <p:pic>
            <p:nvPicPr>
              <p:cNvPr id="54" name="圖片 53"/>
              <p:cNvPicPr>
                <a:picLocks noChangeAspect="1"/>
              </p:cNvPicPr>
              <p:nvPr/>
            </p:nvPicPr>
            <p:blipFill>
              <a:blip r:embed="rId2"/>
              <a:stretch>
                <a:fillRect/>
              </a:stretch>
            </p:blipFill>
            <p:spPr>
              <a:xfrm>
                <a:off x="5546576" y="1242070"/>
                <a:ext cx="1518254" cy="910952"/>
              </a:xfrm>
              <a:prstGeom prst="rect">
                <a:avLst/>
              </a:prstGeom>
              <a:ln w="38100">
                <a:solidFill>
                  <a:schemeClr val="tx1">
                    <a:lumMod val="65000"/>
                    <a:lumOff val="35000"/>
                  </a:schemeClr>
                </a:solidFill>
              </a:ln>
            </p:spPr>
          </p:pic>
          <p:pic>
            <p:nvPicPr>
              <p:cNvPr id="55" name="圖片 54"/>
              <p:cNvPicPr>
                <a:picLocks noChangeAspect="1"/>
              </p:cNvPicPr>
              <p:nvPr/>
            </p:nvPicPr>
            <p:blipFill>
              <a:blip r:embed="rId2"/>
              <a:stretch>
                <a:fillRect/>
              </a:stretch>
            </p:blipFill>
            <p:spPr>
              <a:xfrm>
                <a:off x="5698976" y="1394470"/>
                <a:ext cx="1518254" cy="910952"/>
              </a:xfrm>
              <a:prstGeom prst="rect">
                <a:avLst/>
              </a:prstGeom>
              <a:ln w="38100">
                <a:solidFill>
                  <a:schemeClr val="tx1">
                    <a:lumMod val="65000"/>
                    <a:lumOff val="35000"/>
                  </a:schemeClr>
                </a:solidFill>
              </a:ln>
            </p:spPr>
          </p:pic>
          <p:pic>
            <p:nvPicPr>
              <p:cNvPr id="56" name="圖片 55"/>
              <p:cNvPicPr>
                <a:picLocks noChangeAspect="1"/>
              </p:cNvPicPr>
              <p:nvPr/>
            </p:nvPicPr>
            <p:blipFill>
              <a:blip r:embed="rId2"/>
              <a:stretch>
                <a:fillRect/>
              </a:stretch>
            </p:blipFill>
            <p:spPr>
              <a:xfrm>
                <a:off x="5851376" y="1546870"/>
                <a:ext cx="1518254" cy="910952"/>
              </a:xfrm>
              <a:prstGeom prst="rect">
                <a:avLst/>
              </a:prstGeom>
              <a:ln w="38100">
                <a:solidFill>
                  <a:schemeClr val="tx1">
                    <a:lumMod val="65000"/>
                    <a:lumOff val="35000"/>
                  </a:schemeClr>
                </a:solidFill>
              </a:ln>
            </p:spPr>
          </p:pic>
          <p:pic>
            <p:nvPicPr>
              <p:cNvPr id="57" name="圖片 56"/>
              <p:cNvPicPr>
                <a:picLocks noChangeAspect="1"/>
              </p:cNvPicPr>
              <p:nvPr/>
            </p:nvPicPr>
            <p:blipFill>
              <a:blip r:embed="rId2"/>
              <a:stretch>
                <a:fillRect/>
              </a:stretch>
            </p:blipFill>
            <p:spPr>
              <a:xfrm>
                <a:off x="6003776" y="1699270"/>
                <a:ext cx="1518254" cy="910952"/>
              </a:xfrm>
              <a:prstGeom prst="rect">
                <a:avLst/>
              </a:prstGeom>
              <a:ln w="38100">
                <a:solidFill>
                  <a:schemeClr val="tx1">
                    <a:lumMod val="65000"/>
                    <a:lumOff val="35000"/>
                  </a:schemeClr>
                </a:solidFill>
              </a:ln>
            </p:spPr>
          </p:pic>
          <p:pic>
            <p:nvPicPr>
              <p:cNvPr id="58" name="圖片 57"/>
              <p:cNvPicPr>
                <a:picLocks noChangeAspect="1"/>
              </p:cNvPicPr>
              <p:nvPr/>
            </p:nvPicPr>
            <p:blipFill>
              <a:blip r:embed="rId2"/>
              <a:stretch>
                <a:fillRect/>
              </a:stretch>
            </p:blipFill>
            <p:spPr>
              <a:xfrm>
                <a:off x="6156176" y="1851670"/>
                <a:ext cx="1518254" cy="910952"/>
              </a:xfrm>
              <a:prstGeom prst="rect">
                <a:avLst/>
              </a:prstGeom>
              <a:ln w="38100">
                <a:solidFill>
                  <a:schemeClr val="tx1">
                    <a:lumMod val="65000"/>
                    <a:lumOff val="35000"/>
                  </a:schemeClr>
                </a:solidFill>
              </a:ln>
            </p:spPr>
          </p:pic>
          <p:pic>
            <p:nvPicPr>
              <p:cNvPr id="59" name="圖片 58"/>
              <p:cNvPicPr>
                <a:picLocks noChangeAspect="1"/>
              </p:cNvPicPr>
              <p:nvPr/>
            </p:nvPicPr>
            <p:blipFill>
              <a:blip r:embed="rId2"/>
              <a:stretch>
                <a:fillRect/>
              </a:stretch>
            </p:blipFill>
            <p:spPr>
              <a:xfrm>
                <a:off x="6308576" y="2004070"/>
                <a:ext cx="1518254" cy="910952"/>
              </a:xfrm>
              <a:prstGeom prst="rect">
                <a:avLst/>
              </a:prstGeom>
              <a:ln w="38100">
                <a:solidFill>
                  <a:schemeClr val="tx1">
                    <a:lumMod val="65000"/>
                    <a:lumOff val="35000"/>
                  </a:schemeClr>
                </a:solidFill>
              </a:ln>
            </p:spPr>
          </p:pic>
          <p:pic>
            <p:nvPicPr>
              <p:cNvPr id="60" name="圖片 59"/>
              <p:cNvPicPr>
                <a:picLocks noChangeAspect="1"/>
              </p:cNvPicPr>
              <p:nvPr/>
            </p:nvPicPr>
            <p:blipFill>
              <a:blip r:embed="rId2"/>
              <a:stretch>
                <a:fillRect/>
              </a:stretch>
            </p:blipFill>
            <p:spPr>
              <a:xfrm>
                <a:off x="6460976" y="2156470"/>
                <a:ext cx="1518254" cy="910952"/>
              </a:xfrm>
              <a:prstGeom prst="rect">
                <a:avLst/>
              </a:prstGeom>
              <a:ln w="38100">
                <a:solidFill>
                  <a:schemeClr val="tx1">
                    <a:lumMod val="65000"/>
                    <a:lumOff val="35000"/>
                  </a:schemeClr>
                </a:solidFill>
              </a:ln>
            </p:spPr>
          </p:pic>
          <p:pic>
            <p:nvPicPr>
              <p:cNvPr id="61" name="圖片 60"/>
              <p:cNvPicPr>
                <a:picLocks noChangeAspect="1"/>
              </p:cNvPicPr>
              <p:nvPr/>
            </p:nvPicPr>
            <p:blipFill>
              <a:blip r:embed="rId2"/>
              <a:stretch>
                <a:fillRect/>
              </a:stretch>
            </p:blipFill>
            <p:spPr>
              <a:xfrm>
                <a:off x="6613376" y="2308870"/>
                <a:ext cx="1518254" cy="910952"/>
              </a:xfrm>
              <a:prstGeom prst="rect">
                <a:avLst/>
              </a:prstGeom>
              <a:ln w="38100">
                <a:solidFill>
                  <a:schemeClr val="tx1">
                    <a:lumMod val="65000"/>
                    <a:lumOff val="35000"/>
                  </a:schemeClr>
                </a:solidFill>
              </a:ln>
            </p:spPr>
          </p:pic>
        </p:grpSp>
        <p:pic>
          <p:nvPicPr>
            <p:cNvPr id="28" name="圖片 27"/>
            <p:cNvPicPr>
              <a:picLocks noChangeAspect="1"/>
            </p:cNvPicPr>
            <p:nvPr/>
          </p:nvPicPr>
          <p:blipFill>
            <a:blip r:embed="rId3"/>
            <a:stretch>
              <a:fillRect/>
            </a:stretch>
          </p:blipFill>
          <p:spPr>
            <a:xfrm>
              <a:off x="3055891" y="2676314"/>
              <a:ext cx="1738555" cy="238158"/>
            </a:xfrm>
            <a:prstGeom prst="rect">
              <a:avLst/>
            </a:prstGeom>
            <a:effectLst>
              <a:outerShdw blurRad="50800" dist="38100" dir="2700000" algn="tl" rotWithShape="0">
                <a:prstClr val="black">
                  <a:alpha val="40000"/>
                </a:prstClr>
              </a:outerShdw>
            </a:effectLst>
          </p:spPr>
        </p:pic>
        <p:pic>
          <p:nvPicPr>
            <p:cNvPr id="29" name="圖片 28"/>
            <p:cNvPicPr>
              <a:picLocks noChangeAspect="1"/>
            </p:cNvPicPr>
            <p:nvPr/>
          </p:nvPicPr>
          <p:blipFill>
            <a:blip r:embed="rId4"/>
            <a:stretch>
              <a:fillRect/>
            </a:stretch>
          </p:blipFill>
          <p:spPr>
            <a:xfrm>
              <a:off x="3894649" y="1703709"/>
              <a:ext cx="469110" cy="535448"/>
            </a:xfrm>
            <a:prstGeom prst="rect">
              <a:avLst/>
            </a:prstGeom>
            <a:effectLst>
              <a:outerShdw blurRad="50800" dist="38100" dir="2700000" algn="tl" rotWithShape="0">
                <a:prstClr val="black">
                  <a:alpha val="40000"/>
                </a:prstClr>
              </a:outerShdw>
            </a:effectLst>
          </p:spPr>
        </p:pic>
        <p:pic>
          <p:nvPicPr>
            <p:cNvPr id="30" name="圖片 29"/>
            <p:cNvPicPr>
              <a:picLocks noChangeAspect="1"/>
            </p:cNvPicPr>
            <p:nvPr/>
          </p:nvPicPr>
          <p:blipFill>
            <a:blip r:embed="rId5"/>
            <a:stretch>
              <a:fillRect/>
            </a:stretch>
          </p:blipFill>
          <p:spPr>
            <a:xfrm flipH="1">
              <a:off x="3931711" y="3344127"/>
              <a:ext cx="660025" cy="526236"/>
            </a:xfrm>
            <a:prstGeom prst="rect">
              <a:avLst/>
            </a:prstGeom>
            <a:effectLst>
              <a:outerShdw blurRad="50800" dist="38100" dir="2700000" algn="tl" rotWithShape="0">
                <a:prstClr val="black">
                  <a:alpha val="40000"/>
                </a:prstClr>
              </a:outerShdw>
            </a:effectLst>
          </p:spPr>
        </p:pic>
        <p:grpSp>
          <p:nvGrpSpPr>
            <p:cNvPr id="31" name="群組 30"/>
            <p:cNvGrpSpPr/>
            <p:nvPr/>
          </p:nvGrpSpPr>
          <p:grpSpPr>
            <a:xfrm>
              <a:off x="4819338" y="2684698"/>
              <a:ext cx="437011" cy="288032"/>
              <a:chOff x="2483768" y="915566"/>
              <a:chExt cx="720080" cy="288032"/>
            </a:xfrm>
          </p:grpSpPr>
          <p:cxnSp>
            <p:nvCxnSpPr>
              <p:cNvPr id="52" name="直線單箭頭接點 51"/>
              <p:cNvCxnSpPr>
                <a:stCxn id="53" idx="1"/>
                <a:endCxn id="53" idx="3"/>
              </p:cNvCxnSpPr>
              <p:nvPr/>
            </p:nvCxnSpPr>
            <p:spPr>
              <a:xfrm>
                <a:off x="2483768" y="1059582"/>
                <a:ext cx="720080" cy="0"/>
              </a:xfrm>
              <a:prstGeom prst="straightConnector1">
                <a:avLst/>
              </a:prstGeom>
              <a:ln>
                <a:solidFill>
                  <a:srgbClr val="0000FF"/>
                </a:solidFill>
                <a:tailEnd type="triangle"/>
              </a:ln>
            </p:spPr>
            <p:style>
              <a:lnRef idx="2">
                <a:schemeClr val="dk1"/>
              </a:lnRef>
              <a:fillRef idx="0">
                <a:schemeClr val="dk1"/>
              </a:fillRef>
              <a:effectRef idx="1">
                <a:schemeClr val="dk1"/>
              </a:effectRef>
              <a:fontRef idx="minor">
                <a:schemeClr val="tx1"/>
              </a:fontRef>
            </p:style>
          </p:cxnSp>
          <p:sp>
            <p:nvSpPr>
              <p:cNvPr id="53" name="矩形 52"/>
              <p:cNvSpPr/>
              <p:nvPr/>
            </p:nvSpPr>
            <p:spPr>
              <a:xfrm>
                <a:off x="2483768" y="915566"/>
                <a:ext cx="720080" cy="2880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grpSp>
          <p:nvGrpSpPr>
            <p:cNvPr id="32" name="群組 31"/>
            <p:cNvGrpSpPr/>
            <p:nvPr/>
          </p:nvGrpSpPr>
          <p:grpSpPr>
            <a:xfrm rot="5400000">
              <a:off x="3867403" y="2319875"/>
              <a:ext cx="348274" cy="288032"/>
              <a:chOff x="2483768" y="915566"/>
              <a:chExt cx="720080" cy="288032"/>
            </a:xfrm>
          </p:grpSpPr>
          <p:cxnSp>
            <p:nvCxnSpPr>
              <p:cNvPr id="50" name="直線單箭頭接點 49"/>
              <p:cNvCxnSpPr>
                <a:stCxn id="51" idx="1"/>
                <a:endCxn id="51" idx="3"/>
              </p:cNvCxnSpPr>
              <p:nvPr/>
            </p:nvCxnSpPr>
            <p:spPr>
              <a:xfrm>
                <a:off x="2483768" y="1059582"/>
                <a:ext cx="720080" cy="0"/>
              </a:xfrm>
              <a:prstGeom prst="straightConnector1">
                <a:avLst/>
              </a:prstGeom>
              <a:ln>
                <a:solidFill>
                  <a:srgbClr val="0000FF"/>
                </a:solidFill>
                <a:tailEnd type="triangle"/>
              </a:ln>
            </p:spPr>
            <p:style>
              <a:lnRef idx="2">
                <a:schemeClr val="dk1"/>
              </a:lnRef>
              <a:fillRef idx="0">
                <a:schemeClr val="dk1"/>
              </a:fillRef>
              <a:effectRef idx="1">
                <a:schemeClr val="dk1"/>
              </a:effectRef>
              <a:fontRef idx="minor">
                <a:schemeClr val="tx1"/>
              </a:fontRef>
            </p:style>
          </p:cxnSp>
          <p:sp>
            <p:nvSpPr>
              <p:cNvPr id="51" name="矩形 50"/>
              <p:cNvSpPr/>
              <p:nvPr/>
            </p:nvSpPr>
            <p:spPr>
              <a:xfrm>
                <a:off x="2483768" y="915566"/>
                <a:ext cx="720080" cy="2880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grpSp>
          <p:nvGrpSpPr>
            <p:cNvPr id="33" name="群組 32"/>
            <p:cNvGrpSpPr/>
            <p:nvPr/>
          </p:nvGrpSpPr>
          <p:grpSpPr>
            <a:xfrm rot="16200000">
              <a:off x="4089393" y="2985283"/>
              <a:ext cx="348274" cy="288032"/>
              <a:chOff x="2483768" y="915566"/>
              <a:chExt cx="720080" cy="288032"/>
            </a:xfrm>
          </p:grpSpPr>
          <p:cxnSp>
            <p:nvCxnSpPr>
              <p:cNvPr id="48" name="直線單箭頭接點 47"/>
              <p:cNvCxnSpPr>
                <a:stCxn id="49" idx="1"/>
                <a:endCxn id="49" idx="3"/>
              </p:cNvCxnSpPr>
              <p:nvPr/>
            </p:nvCxnSpPr>
            <p:spPr>
              <a:xfrm>
                <a:off x="2483768" y="1059582"/>
                <a:ext cx="720080" cy="0"/>
              </a:xfrm>
              <a:prstGeom prst="straightConnector1">
                <a:avLst/>
              </a:prstGeom>
              <a:ln>
                <a:solidFill>
                  <a:srgbClr val="0000FF"/>
                </a:solidFill>
                <a:tailEnd type="triangle"/>
              </a:ln>
            </p:spPr>
            <p:style>
              <a:lnRef idx="2">
                <a:schemeClr val="dk1"/>
              </a:lnRef>
              <a:fillRef idx="0">
                <a:schemeClr val="dk1"/>
              </a:fillRef>
              <a:effectRef idx="1">
                <a:schemeClr val="dk1"/>
              </a:effectRef>
              <a:fontRef idx="minor">
                <a:schemeClr val="tx1"/>
              </a:fontRef>
            </p:style>
          </p:cxnSp>
          <p:sp>
            <p:nvSpPr>
              <p:cNvPr id="49" name="矩形 48"/>
              <p:cNvSpPr/>
              <p:nvPr/>
            </p:nvSpPr>
            <p:spPr>
              <a:xfrm>
                <a:off x="2483768" y="915566"/>
                <a:ext cx="720080" cy="2880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pic>
          <p:nvPicPr>
            <p:cNvPr id="34" name="圖片 33"/>
            <p:cNvPicPr>
              <a:picLocks noChangeAspect="1"/>
            </p:cNvPicPr>
            <p:nvPr/>
          </p:nvPicPr>
          <p:blipFill>
            <a:blip r:embed="rId6"/>
            <a:stretch>
              <a:fillRect/>
            </a:stretch>
          </p:blipFill>
          <p:spPr>
            <a:xfrm flipH="1">
              <a:off x="1604615" y="2314261"/>
              <a:ext cx="862009" cy="1670971"/>
            </a:xfrm>
            <a:prstGeom prst="rect">
              <a:avLst/>
            </a:prstGeom>
            <a:effectLst>
              <a:outerShdw blurRad="50800" dist="38100" dir="2700000" algn="tl" rotWithShape="0">
                <a:prstClr val="black">
                  <a:alpha val="40000"/>
                </a:prstClr>
              </a:outerShdw>
            </a:effectLst>
          </p:spPr>
        </p:pic>
        <p:pic>
          <p:nvPicPr>
            <p:cNvPr id="35" name="圖片 34"/>
            <p:cNvPicPr>
              <a:picLocks noChangeAspect="1"/>
            </p:cNvPicPr>
            <p:nvPr/>
          </p:nvPicPr>
          <p:blipFill>
            <a:blip r:embed="rId7"/>
            <a:stretch>
              <a:fillRect/>
            </a:stretch>
          </p:blipFill>
          <p:spPr>
            <a:xfrm flipH="1">
              <a:off x="2988208" y="3344125"/>
              <a:ext cx="799487" cy="489963"/>
            </a:xfrm>
            <a:prstGeom prst="rect">
              <a:avLst/>
            </a:prstGeom>
            <a:effectLst>
              <a:outerShdw blurRad="50800" dist="38100" dir="2700000" algn="tl" rotWithShape="0">
                <a:prstClr val="black">
                  <a:alpha val="40000"/>
                </a:prstClr>
              </a:outerShdw>
            </a:effectLst>
          </p:spPr>
        </p:pic>
        <p:grpSp>
          <p:nvGrpSpPr>
            <p:cNvPr id="36" name="群組 35"/>
            <p:cNvGrpSpPr/>
            <p:nvPr/>
          </p:nvGrpSpPr>
          <p:grpSpPr>
            <a:xfrm rot="16200000">
              <a:off x="3379293" y="2985283"/>
              <a:ext cx="348274" cy="288032"/>
              <a:chOff x="2483768" y="915566"/>
              <a:chExt cx="720080" cy="288032"/>
            </a:xfrm>
          </p:grpSpPr>
          <p:cxnSp>
            <p:nvCxnSpPr>
              <p:cNvPr id="46" name="直線單箭頭接點 45"/>
              <p:cNvCxnSpPr>
                <a:stCxn id="47" idx="1"/>
                <a:endCxn id="47" idx="3"/>
              </p:cNvCxnSpPr>
              <p:nvPr/>
            </p:nvCxnSpPr>
            <p:spPr>
              <a:xfrm>
                <a:off x="2483768" y="1059582"/>
                <a:ext cx="720080" cy="0"/>
              </a:xfrm>
              <a:prstGeom prst="straightConnector1">
                <a:avLst/>
              </a:prstGeom>
              <a:ln>
                <a:solidFill>
                  <a:srgbClr val="0000FF"/>
                </a:solidFill>
                <a:tailEnd type="triangle"/>
              </a:ln>
            </p:spPr>
            <p:style>
              <a:lnRef idx="2">
                <a:schemeClr val="dk1"/>
              </a:lnRef>
              <a:fillRef idx="0">
                <a:schemeClr val="dk1"/>
              </a:fillRef>
              <a:effectRef idx="1">
                <a:schemeClr val="dk1"/>
              </a:effectRef>
              <a:fontRef idx="minor">
                <a:schemeClr val="tx1"/>
              </a:fontRef>
            </p:style>
          </p:cxnSp>
          <p:sp>
            <p:nvSpPr>
              <p:cNvPr id="47" name="矩形 46"/>
              <p:cNvSpPr/>
              <p:nvPr/>
            </p:nvSpPr>
            <p:spPr>
              <a:xfrm>
                <a:off x="2483768" y="915566"/>
                <a:ext cx="720080" cy="2880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37" name="矩形 36"/>
            <p:cNvSpPr/>
            <p:nvPr/>
          </p:nvSpPr>
          <p:spPr>
            <a:xfrm>
              <a:off x="1636929" y="3958127"/>
              <a:ext cx="777115" cy="331385"/>
            </a:xfrm>
            <a:prstGeom prst="rect">
              <a:avLst/>
            </a:prstGeom>
          </p:spPr>
          <p:txBody>
            <a:bodyPr wrap="none">
              <a:spAutoFit/>
            </a:bodyPr>
            <a:lstStyle/>
            <a:p>
              <a:r>
                <a:rPr lang="zh-TW" altLang="en-US" sz="1000" dirty="0">
                  <a:solidFill>
                    <a:schemeClr val="tx1"/>
                  </a:solidFill>
                  <a:latin typeface="Calibri" panose="020F0502020204030204" pitchFamily="34" charset="0"/>
                  <a:cs typeface="Calibri" panose="020F0502020204030204" pitchFamily="34" charset="0"/>
                </a:rPr>
                <a:t>Lectern</a:t>
              </a:r>
            </a:p>
          </p:txBody>
        </p:sp>
        <p:sp>
          <p:nvSpPr>
            <p:cNvPr id="38" name="矩形 37"/>
            <p:cNvSpPr/>
            <p:nvPr/>
          </p:nvSpPr>
          <p:spPr>
            <a:xfrm>
              <a:off x="2897135" y="3804237"/>
              <a:ext cx="945396" cy="331385"/>
            </a:xfrm>
            <a:prstGeom prst="rect">
              <a:avLst/>
            </a:prstGeom>
          </p:spPr>
          <p:txBody>
            <a:bodyPr wrap="none">
              <a:spAutoFit/>
            </a:bodyPr>
            <a:lstStyle/>
            <a:p>
              <a:r>
                <a:rPr lang="en-US" altLang="zh-TW" sz="1000" dirty="0" smtClean="0">
                  <a:solidFill>
                    <a:schemeClr val="tx1"/>
                  </a:solidFill>
                  <a:latin typeface="Calibri" panose="020F0502020204030204" pitchFamily="34" charset="0"/>
                  <a:cs typeface="Calibri" panose="020F0502020204030204" pitchFamily="34" charset="0"/>
                </a:rPr>
                <a:t>Notebook</a:t>
              </a:r>
              <a:endParaRPr lang="zh-TW" altLang="en-US" sz="1000" dirty="0">
                <a:solidFill>
                  <a:schemeClr val="tx1"/>
                </a:solidFill>
                <a:latin typeface="Calibri" panose="020F0502020204030204" pitchFamily="34" charset="0"/>
                <a:cs typeface="Calibri" panose="020F0502020204030204" pitchFamily="34" charset="0"/>
              </a:endParaRPr>
            </a:p>
          </p:txBody>
        </p:sp>
        <p:sp>
          <p:nvSpPr>
            <p:cNvPr id="39" name="矩形 38"/>
            <p:cNvSpPr/>
            <p:nvPr/>
          </p:nvSpPr>
          <p:spPr>
            <a:xfrm>
              <a:off x="4088207" y="3804237"/>
              <a:ext cx="429764" cy="331385"/>
            </a:xfrm>
            <a:prstGeom prst="rect">
              <a:avLst/>
            </a:prstGeom>
          </p:spPr>
          <p:txBody>
            <a:bodyPr wrap="none">
              <a:spAutoFit/>
            </a:bodyPr>
            <a:lstStyle/>
            <a:p>
              <a:r>
                <a:rPr lang="en-US" altLang="zh-TW" sz="1000" dirty="0" smtClean="0">
                  <a:solidFill>
                    <a:schemeClr val="tx1"/>
                  </a:solidFill>
                  <a:latin typeface="Calibri" panose="020F0502020204030204" pitchFamily="34" charset="0"/>
                  <a:cs typeface="Calibri" panose="020F0502020204030204" pitchFamily="34" charset="0"/>
                </a:rPr>
                <a:t>PC</a:t>
              </a:r>
              <a:endParaRPr lang="zh-TW" altLang="en-US" sz="1000" dirty="0">
                <a:solidFill>
                  <a:schemeClr val="tx1"/>
                </a:solidFill>
                <a:latin typeface="Calibri" panose="020F0502020204030204" pitchFamily="34" charset="0"/>
                <a:cs typeface="Calibri" panose="020F0502020204030204" pitchFamily="34" charset="0"/>
              </a:endParaRPr>
            </a:p>
          </p:txBody>
        </p:sp>
        <p:sp>
          <p:nvSpPr>
            <p:cNvPr id="40" name="矩形 39"/>
            <p:cNvSpPr/>
            <p:nvPr/>
          </p:nvSpPr>
          <p:spPr>
            <a:xfrm>
              <a:off x="4034769" y="2191223"/>
              <a:ext cx="1081316" cy="331385"/>
            </a:xfrm>
            <a:prstGeom prst="rect">
              <a:avLst/>
            </a:prstGeom>
          </p:spPr>
          <p:txBody>
            <a:bodyPr wrap="none">
              <a:spAutoFit/>
            </a:bodyPr>
            <a:lstStyle/>
            <a:p>
              <a:r>
                <a:rPr lang="en-US" altLang="zh-TW" sz="1000" dirty="0" smtClean="0">
                  <a:solidFill>
                    <a:schemeClr val="tx1"/>
                  </a:solidFill>
                  <a:latin typeface="Calibri" panose="020F0502020204030204" pitchFamily="34" charset="0"/>
                  <a:cs typeface="Calibri" panose="020F0502020204030204" pitchFamily="34" charset="0"/>
                </a:rPr>
                <a:t>PTZ Camera</a:t>
              </a:r>
              <a:endParaRPr lang="zh-TW" altLang="en-US" sz="1000" dirty="0">
                <a:solidFill>
                  <a:schemeClr val="tx1"/>
                </a:solidFill>
                <a:latin typeface="Calibri" panose="020F0502020204030204" pitchFamily="34" charset="0"/>
                <a:cs typeface="Calibri" panose="020F0502020204030204" pitchFamily="34" charset="0"/>
              </a:endParaRPr>
            </a:p>
          </p:txBody>
        </p:sp>
        <p:sp>
          <p:nvSpPr>
            <p:cNvPr id="41" name="矩形 40"/>
            <p:cNvSpPr/>
            <p:nvPr/>
          </p:nvSpPr>
          <p:spPr>
            <a:xfrm>
              <a:off x="6342221" y="3764057"/>
              <a:ext cx="1340210" cy="331385"/>
            </a:xfrm>
            <a:prstGeom prst="rect">
              <a:avLst/>
            </a:prstGeom>
          </p:spPr>
          <p:txBody>
            <a:bodyPr wrap="none">
              <a:spAutoFit/>
            </a:bodyPr>
            <a:lstStyle/>
            <a:p>
              <a:r>
                <a:rPr lang="en-US" altLang="zh-TW" sz="1000" dirty="0" smtClean="0">
                  <a:solidFill>
                    <a:schemeClr val="tx1"/>
                  </a:solidFill>
                  <a:latin typeface="Calibri" panose="020F0502020204030204" pitchFamily="34" charset="0"/>
                  <a:cs typeface="Calibri" panose="020F0502020204030204" pitchFamily="34" charset="0"/>
                </a:rPr>
                <a:t>LCD</a:t>
              </a:r>
              <a:r>
                <a:rPr lang="zh-TW" altLang="en-US" sz="1000" dirty="0" smtClean="0">
                  <a:solidFill>
                    <a:schemeClr val="tx1"/>
                  </a:solidFill>
                  <a:latin typeface="Calibri" panose="020F0502020204030204" pitchFamily="34" charset="0"/>
                  <a:cs typeface="Calibri" panose="020F0502020204030204" pitchFamily="34" charset="0"/>
                </a:rPr>
                <a:t> </a:t>
              </a:r>
              <a:r>
                <a:rPr lang="en-US" altLang="zh-TW" sz="1000" dirty="0" smtClean="0">
                  <a:solidFill>
                    <a:schemeClr val="tx1"/>
                  </a:solidFill>
                  <a:latin typeface="Calibri" panose="020F0502020204030204" pitchFamily="34" charset="0"/>
                  <a:cs typeface="Calibri" panose="020F0502020204030204" pitchFamily="34" charset="0"/>
                </a:rPr>
                <a:t>Displays *8</a:t>
              </a:r>
              <a:endParaRPr lang="zh-TW" altLang="en-US" sz="1000" dirty="0">
                <a:solidFill>
                  <a:schemeClr val="tx1"/>
                </a:solidFill>
                <a:latin typeface="Calibri" panose="020F0502020204030204" pitchFamily="34" charset="0"/>
                <a:cs typeface="Calibri" panose="020F0502020204030204" pitchFamily="34" charset="0"/>
              </a:endParaRPr>
            </a:p>
          </p:txBody>
        </p:sp>
        <p:sp>
          <p:nvSpPr>
            <p:cNvPr id="42" name="矩形 41"/>
            <p:cNvSpPr/>
            <p:nvPr/>
          </p:nvSpPr>
          <p:spPr>
            <a:xfrm>
              <a:off x="1411430" y="918034"/>
              <a:ext cx="6616953" cy="33843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cxnSp>
          <p:nvCxnSpPr>
            <p:cNvPr id="43" name="肘形接點 42"/>
            <p:cNvCxnSpPr>
              <a:stCxn id="44" idx="1"/>
            </p:cNvCxnSpPr>
            <p:nvPr/>
          </p:nvCxnSpPr>
          <p:spPr>
            <a:xfrm>
              <a:off x="2324712" y="1400119"/>
              <a:ext cx="1228718" cy="1237909"/>
            </a:xfrm>
            <a:prstGeom prst="bentConnector2">
              <a:avLst/>
            </a:prstGeom>
            <a:ln>
              <a:solidFill>
                <a:srgbClr val="0000FF"/>
              </a:solidFill>
              <a:tailEnd type="triangle"/>
            </a:ln>
          </p:spPr>
          <p:style>
            <a:lnRef idx="2">
              <a:schemeClr val="dk1"/>
            </a:lnRef>
            <a:fillRef idx="0">
              <a:schemeClr val="dk1"/>
            </a:fillRef>
            <a:effectRef idx="1">
              <a:schemeClr val="dk1"/>
            </a:effectRef>
            <a:fontRef idx="minor">
              <a:schemeClr val="tx1"/>
            </a:fontRef>
          </p:style>
        </p:cxnSp>
        <p:pic>
          <p:nvPicPr>
            <p:cNvPr id="44" name="圖片 43"/>
            <p:cNvPicPr>
              <a:picLocks noChangeAspect="1"/>
            </p:cNvPicPr>
            <p:nvPr/>
          </p:nvPicPr>
          <p:blipFill>
            <a:blip r:embed="rId8"/>
            <a:stretch>
              <a:fillRect/>
            </a:stretch>
          </p:blipFill>
          <p:spPr>
            <a:xfrm rot="10800000">
              <a:off x="1870857" y="1099989"/>
              <a:ext cx="453855" cy="600260"/>
            </a:xfrm>
            <a:prstGeom prst="rect">
              <a:avLst/>
            </a:prstGeom>
            <a:effectLst>
              <a:outerShdw blurRad="50800" dist="38100" dir="2700000" algn="tl" rotWithShape="0">
                <a:prstClr val="black">
                  <a:alpha val="40000"/>
                </a:prstClr>
              </a:outerShdw>
            </a:effectLst>
          </p:spPr>
        </p:pic>
        <p:sp>
          <p:nvSpPr>
            <p:cNvPr id="45" name="矩形 44"/>
            <p:cNvSpPr/>
            <p:nvPr/>
          </p:nvSpPr>
          <p:spPr>
            <a:xfrm>
              <a:off x="2144494" y="1618369"/>
              <a:ext cx="721022" cy="352096"/>
            </a:xfrm>
            <a:prstGeom prst="rect">
              <a:avLst/>
            </a:prstGeom>
          </p:spPr>
          <p:txBody>
            <a:bodyPr wrap="none">
              <a:spAutoFit/>
            </a:bodyPr>
            <a:lstStyle/>
            <a:p>
              <a:r>
                <a:rPr lang="en-US" altLang="zh-TW" sz="11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CL510</a:t>
              </a:r>
              <a:endParaRPr lang="zh-TW" altLang="en-US" sz="11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69" name="群組 68"/>
          <p:cNvGrpSpPr/>
          <p:nvPr/>
        </p:nvGrpSpPr>
        <p:grpSpPr>
          <a:xfrm>
            <a:off x="6189720" y="568977"/>
            <a:ext cx="2207794" cy="1861088"/>
            <a:chOff x="804266" y="1131590"/>
            <a:chExt cx="3681550" cy="3103409"/>
          </a:xfrm>
        </p:grpSpPr>
        <p:grpSp>
          <p:nvGrpSpPr>
            <p:cNvPr id="70" name="群組 69"/>
            <p:cNvGrpSpPr/>
            <p:nvPr/>
          </p:nvGrpSpPr>
          <p:grpSpPr>
            <a:xfrm>
              <a:off x="804266" y="1131590"/>
              <a:ext cx="3681550" cy="3103409"/>
              <a:chOff x="4628412" y="3094637"/>
              <a:chExt cx="3749904" cy="3103409"/>
            </a:xfrm>
          </p:grpSpPr>
          <p:grpSp>
            <p:nvGrpSpPr>
              <p:cNvPr id="72" name="群組 71"/>
              <p:cNvGrpSpPr/>
              <p:nvPr/>
            </p:nvGrpSpPr>
            <p:grpSpPr>
              <a:xfrm>
                <a:off x="4628412" y="3094637"/>
                <a:ext cx="3688004" cy="3103409"/>
                <a:chOff x="322777" y="2671107"/>
                <a:chExt cx="3883405" cy="3142543"/>
              </a:xfrm>
            </p:grpSpPr>
            <p:sp>
              <p:nvSpPr>
                <p:cNvPr id="74" name="圓角矩形 73"/>
                <p:cNvSpPr/>
                <p:nvPr/>
              </p:nvSpPr>
              <p:spPr>
                <a:xfrm>
                  <a:off x="322777" y="2873242"/>
                  <a:ext cx="3883405" cy="2940408"/>
                </a:xfrm>
                <a:prstGeom prst="roundRect">
                  <a:avLst>
                    <a:gd name="adj" fmla="val 357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00">
                    <a:latin typeface="Calibri" panose="020F0502020204030204" pitchFamily="34" charset="0"/>
                    <a:cs typeface="Calibri" panose="020F0502020204030204" pitchFamily="34" charset="0"/>
                  </a:endParaRPr>
                </a:p>
              </p:txBody>
            </p:sp>
            <p:sp>
              <p:nvSpPr>
                <p:cNvPr id="75" name="圓角化對角線角落矩形 74"/>
                <p:cNvSpPr/>
                <p:nvPr/>
              </p:nvSpPr>
              <p:spPr>
                <a:xfrm flipH="1">
                  <a:off x="751834" y="2873242"/>
                  <a:ext cx="3454348" cy="83747"/>
                </a:xfrm>
                <a:prstGeom prst="round2DiagRect">
                  <a:avLst>
                    <a:gd name="adj1" fmla="val 50000"/>
                    <a:gd name="adj2" fmla="val 0"/>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200"/>
                    </a:lnSpc>
                  </a:pPr>
                  <a:endParaRPr lang="zh-TW" altLang="en-US" sz="9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6" name="矩形 75"/>
                <p:cNvSpPr/>
                <p:nvPr/>
              </p:nvSpPr>
              <p:spPr>
                <a:xfrm>
                  <a:off x="408522" y="2671107"/>
                  <a:ext cx="2163758" cy="441742"/>
                </a:xfrm>
                <a:prstGeom prst="rect">
                  <a:avLst/>
                </a:prstGeom>
                <a:solidFill>
                  <a:schemeClr val="bg1"/>
                </a:solidFill>
              </p:spPr>
              <p:txBody>
                <a:bodyPr wrap="square">
                  <a:spAutoFit/>
                </a:bodyPr>
                <a:lstStyle/>
                <a:p>
                  <a:pPr>
                    <a:spcBef>
                      <a:spcPts val="0"/>
                    </a:spcBef>
                    <a:spcAft>
                      <a:spcPts val="600"/>
                    </a:spcAft>
                    <a:buClr>
                      <a:srgbClr val="558ED5"/>
                    </a:buClr>
                    <a:buSzPct val="70000"/>
                    <a:defRPr/>
                  </a:pPr>
                  <a:r>
                    <a:rPr kumimoji="0" lang="en-US" altLang="zh-TW" sz="1100" b="1" dirty="0">
                      <a:effectLst>
                        <a:outerShdw blurRad="38100" dist="38100" dir="2700000" algn="tl">
                          <a:srgbClr val="000000">
                            <a:alpha val="43137"/>
                          </a:srgbClr>
                        </a:outerShdw>
                      </a:effectLst>
                      <a:cs typeface="Calibri" panose="020F0502020204030204" pitchFamily="34" charset="0"/>
                    </a:rPr>
                    <a:t>Lumens </a:t>
                  </a:r>
                  <a:r>
                    <a:rPr kumimoji="0" lang="en-US" altLang="zh-TW" sz="1100" b="1" dirty="0" smtClean="0">
                      <a:solidFill>
                        <a:srgbClr val="FF0000"/>
                      </a:solidFill>
                      <a:effectLst>
                        <a:outerShdw blurRad="38100" dist="38100" dir="2700000" algn="tl">
                          <a:srgbClr val="000000">
                            <a:alpha val="43137"/>
                          </a:srgbClr>
                        </a:outerShdw>
                      </a:effectLst>
                      <a:cs typeface="Calibri" panose="020F0502020204030204" pitchFamily="34" charset="0"/>
                    </a:rPr>
                    <a:t>CL510</a:t>
                  </a:r>
                  <a:endParaRPr kumimoji="0" lang="en-US" altLang="zh-TW" sz="1100" b="1" dirty="0">
                    <a:solidFill>
                      <a:srgbClr val="FF0000"/>
                    </a:solidFill>
                    <a:effectLst>
                      <a:outerShdw blurRad="38100" dist="38100" dir="2700000" algn="tl">
                        <a:srgbClr val="000000">
                          <a:alpha val="43137"/>
                        </a:srgbClr>
                      </a:outerShdw>
                    </a:effectLst>
                    <a:cs typeface="Calibri" panose="020F0502020204030204" pitchFamily="34" charset="0"/>
                  </a:endParaRPr>
                </a:p>
              </p:txBody>
            </p:sp>
          </p:grpSp>
          <p:sp>
            <p:nvSpPr>
              <p:cNvPr id="73" name="矩形 72"/>
              <p:cNvSpPr/>
              <p:nvPr/>
            </p:nvSpPr>
            <p:spPr>
              <a:xfrm>
                <a:off x="4647939" y="3474075"/>
                <a:ext cx="3730377" cy="1616658"/>
              </a:xfrm>
              <a:prstGeom prst="rect">
                <a:avLst/>
              </a:prstGeom>
            </p:spPr>
            <p:txBody>
              <a:bodyPr wrap="square">
                <a:spAutoFit/>
              </a:bodyPr>
              <a:lstStyle/>
              <a:p>
                <a:r>
                  <a:rPr lang="en-US" altLang="zh-TW" sz="900" b="1" dirty="0">
                    <a:solidFill>
                      <a:schemeClr val="tx1">
                        <a:lumMod val="75000"/>
                        <a:lumOff val="25000"/>
                      </a:schemeClr>
                    </a:solidFill>
                    <a:cs typeface="Calibri" panose="020F0502020204030204" pitchFamily="34" charset="0"/>
                  </a:rPr>
                  <a:t>Ceiling Document Camera</a:t>
                </a:r>
              </a:p>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Full HD 1080p high-definition 30fps camera </a:t>
                </a:r>
              </a:p>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30x optical zoom </a:t>
                </a:r>
              </a:p>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DVI, USB, Ethernet and VGA  </a:t>
                </a:r>
              </a:p>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Supports RTSP streaming and </a:t>
                </a:r>
                <a:r>
                  <a:rPr lang="en-US" altLang="zh-TW" sz="800" dirty="0" err="1">
                    <a:solidFill>
                      <a:schemeClr val="tx1">
                        <a:lumMod val="75000"/>
                        <a:lumOff val="25000"/>
                      </a:schemeClr>
                    </a:solidFill>
                    <a:cs typeface="Calibri" panose="020F0502020204030204" pitchFamily="34" charset="0"/>
                  </a:rPr>
                  <a:t>PoE</a:t>
                </a:r>
                <a:r>
                  <a:rPr lang="en-US" altLang="zh-TW" sz="800" dirty="0">
                    <a:solidFill>
                      <a:schemeClr val="tx1">
                        <a:lumMod val="75000"/>
                        <a:lumOff val="25000"/>
                      </a:schemeClr>
                    </a:solidFill>
                    <a:cs typeface="Calibri" panose="020F0502020204030204" pitchFamily="34" charset="0"/>
                  </a:rPr>
                  <a:t> </a:t>
                </a:r>
              </a:p>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Multiple local and remote control options </a:t>
                </a:r>
              </a:p>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5 Year Warranty </a:t>
                </a:r>
              </a:p>
            </p:txBody>
          </p:sp>
        </p:grpSp>
        <p:pic>
          <p:nvPicPr>
            <p:cNvPr id="71" name="圖片 70"/>
            <p:cNvPicPr>
              <a:picLocks noChangeAspect="1"/>
            </p:cNvPicPr>
            <p:nvPr/>
          </p:nvPicPr>
          <p:blipFill>
            <a:blip r:embed="rId9"/>
            <a:stretch>
              <a:fillRect/>
            </a:stretch>
          </p:blipFill>
          <p:spPr>
            <a:xfrm>
              <a:off x="2179092" y="2859782"/>
              <a:ext cx="1672828" cy="1224155"/>
            </a:xfrm>
            <a:prstGeom prst="rect">
              <a:avLst/>
            </a:prstGeom>
          </p:spPr>
        </p:pic>
      </p:grpSp>
      <p:grpSp>
        <p:nvGrpSpPr>
          <p:cNvPr id="77" name="群組 76"/>
          <p:cNvGrpSpPr/>
          <p:nvPr/>
        </p:nvGrpSpPr>
        <p:grpSpPr>
          <a:xfrm>
            <a:off x="6218029" y="2674636"/>
            <a:ext cx="2207794" cy="1861088"/>
            <a:chOff x="4578615" y="1131590"/>
            <a:chExt cx="3681550" cy="3103409"/>
          </a:xfrm>
        </p:grpSpPr>
        <p:grpSp>
          <p:nvGrpSpPr>
            <p:cNvPr id="78" name="群組 77"/>
            <p:cNvGrpSpPr/>
            <p:nvPr/>
          </p:nvGrpSpPr>
          <p:grpSpPr>
            <a:xfrm>
              <a:off x="4578615" y="1131590"/>
              <a:ext cx="3681550" cy="3103409"/>
              <a:chOff x="4628412" y="3094637"/>
              <a:chExt cx="3749904" cy="3103409"/>
            </a:xfrm>
          </p:grpSpPr>
          <p:grpSp>
            <p:nvGrpSpPr>
              <p:cNvPr id="80" name="群組 79"/>
              <p:cNvGrpSpPr/>
              <p:nvPr/>
            </p:nvGrpSpPr>
            <p:grpSpPr>
              <a:xfrm>
                <a:off x="4628412" y="3094637"/>
                <a:ext cx="3688004" cy="3103409"/>
                <a:chOff x="322777" y="2671107"/>
                <a:chExt cx="3883405" cy="3142543"/>
              </a:xfrm>
            </p:grpSpPr>
            <p:sp>
              <p:nvSpPr>
                <p:cNvPr id="82" name="圓角矩形 81"/>
                <p:cNvSpPr/>
                <p:nvPr/>
              </p:nvSpPr>
              <p:spPr>
                <a:xfrm>
                  <a:off x="322777" y="2873242"/>
                  <a:ext cx="3883405" cy="2940408"/>
                </a:xfrm>
                <a:prstGeom prst="roundRect">
                  <a:avLst>
                    <a:gd name="adj" fmla="val 357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00">
                    <a:latin typeface="Calibri" panose="020F0502020204030204" pitchFamily="34" charset="0"/>
                    <a:cs typeface="Calibri" panose="020F0502020204030204" pitchFamily="34" charset="0"/>
                  </a:endParaRPr>
                </a:p>
              </p:txBody>
            </p:sp>
            <p:sp>
              <p:nvSpPr>
                <p:cNvPr id="83" name="圓角化對角線角落矩形 82"/>
                <p:cNvSpPr/>
                <p:nvPr/>
              </p:nvSpPr>
              <p:spPr>
                <a:xfrm flipH="1">
                  <a:off x="751834" y="2873242"/>
                  <a:ext cx="3454348" cy="83747"/>
                </a:xfrm>
                <a:prstGeom prst="round2DiagRect">
                  <a:avLst>
                    <a:gd name="adj1" fmla="val 50000"/>
                    <a:gd name="adj2" fmla="val 0"/>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200"/>
                    </a:lnSpc>
                  </a:pPr>
                  <a:endParaRPr lang="zh-TW" altLang="en-US" sz="9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4" name="矩形 83"/>
                <p:cNvSpPr/>
                <p:nvPr/>
              </p:nvSpPr>
              <p:spPr>
                <a:xfrm>
                  <a:off x="408522" y="2671107"/>
                  <a:ext cx="2634577" cy="441742"/>
                </a:xfrm>
                <a:prstGeom prst="rect">
                  <a:avLst/>
                </a:prstGeom>
                <a:solidFill>
                  <a:schemeClr val="bg1"/>
                </a:solidFill>
              </p:spPr>
              <p:txBody>
                <a:bodyPr wrap="square">
                  <a:spAutoFit/>
                </a:bodyPr>
                <a:lstStyle/>
                <a:p>
                  <a:pPr>
                    <a:spcBef>
                      <a:spcPts val="0"/>
                    </a:spcBef>
                    <a:spcAft>
                      <a:spcPts val="600"/>
                    </a:spcAft>
                    <a:buClr>
                      <a:srgbClr val="558ED5"/>
                    </a:buClr>
                    <a:buSzPct val="70000"/>
                    <a:defRPr/>
                  </a:pPr>
                  <a:r>
                    <a:rPr kumimoji="0" lang="en-US" altLang="zh-TW" sz="1100" b="1" dirty="0">
                      <a:effectLst>
                        <a:outerShdw blurRad="38100" dist="38100" dir="2700000" algn="tl">
                          <a:srgbClr val="000000">
                            <a:alpha val="43137"/>
                          </a:srgbClr>
                        </a:outerShdw>
                      </a:effectLst>
                      <a:cs typeface="Calibri" panose="020F0502020204030204" pitchFamily="34" charset="0"/>
                    </a:rPr>
                    <a:t>Lumens </a:t>
                  </a:r>
                  <a:r>
                    <a:rPr kumimoji="0" lang="en-US" altLang="zh-TW" sz="1100" b="1" dirty="0" smtClean="0">
                      <a:solidFill>
                        <a:srgbClr val="FF0000"/>
                      </a:solidFill>
                      <a:effectLst>
                        <a:outerShdw blurRad="38100" dist="38100" dir="2700000" algn="tl">
                          <a:srgbClr val="000000">
                            <a:alpha val="43137"/>
                          </a:srgbClr>
                        </a:outerShdw>
                      </a:effectLst>
                      <a:cs typeface="Calibri" panose="020F0502020204030204" pitchFamily="34" charset="0"/>
                    </a:rPr>
                    <a:t>CL-AC01</a:t>
                  </a:r>
                  <a:endParaRPr kumimoji="0" lang="en-US" altLang="zh-TW" sz="1100" b="1" dirty="0">
                    <a:solidFill>
                      <a:srgbClr val="FF0000"/>
                    </a:solidFill>
                    <a:effectLst>
                      <a:outerShdw blurRad="38100" dist="38100" dir="2700000" algn="tl">
                        <a:srgbClr val="000000">
                          <a:alpha val="43137"/>
                        </a:srgbClr>
                      </a:outerShdw>
                    </a:effectLst>
                    <a:cs typeface="Calibri" panose="020F0502020204030204" pitchFamily="34" charset="0"/>
                  </a:endParaRPr>
                </a:p>
              </p:txBody>
            </p:sp>
          </p:grpSp>
          <p:sp>
            <p:nvSpPr>
              <p:cNvPr id="81" name="矩形 80"/>
              <p:cNvSpPr/>
              <p:nvPr/>
            </p:nvSpPr>
            <p:spPr>
              <a:xfrm>
                <a:off x="4647939" y="3474075"/>
                <a:ext cx="3730377" cy="359258"/>
              </a:xfrm>
              <a:prstGeom prst="rect">
                <a:avLst/>
              </a:prstGeom>
            </p:spPr>
            <p:txBody>
              <a:bodyPr wrap="square">
                <a:spAutoFit/>
              </a:bodyPr>
              <a:lstStyle/>
              <a:p>
                <a:pPr marL="171450" indent="-171450">
                  <a:buFont typeface="Arial" panose="020B0604020202020204" pitchFamily="34" charset="0"/>
                  <a:buChar char="•"/>
                </a:pPr>
                <a:r>
                  <a:rPr lang="en-US" altLang="zh-TW" sz="800" dirty="0">
                    <a:solidFill>
                      <a:schemeClr val="tx1">
                        <a:lumMod val="75000"/>
                        <a:lumOff val="25000"/>
                      </a:schemeClr>
                    </a:solidFill>
                    <a:cs typeface="Calibri" panose="020F0502020204030204" pitchFamily="34" charset="0"/>
                  </a:rPr>
                  <a:t>Ceiling Mount </a:t>
                </a:r>
                <a:r>
                  <a:rPr lang="en-US" altLang="zh-TW" sz="800" dirty="0" smtClean="0">
                    <a:solidFill>
                      <a:schemeClr val="tx1">
                        <a:lumMod val="75000"/>
                        <a:lumOff val="25000"/>
                      </a:schemeClr>
                    </a:solidFill>
                    <a:cs typeface="Calibri" panose="020F0502020204030204" pitchFamily="34" charset="0"/>
                  </a:rPr>
                  <a:t>Bridge</a:t>
                </a:r>
                <a:r>
                  <a:rPr lang="zh-TW" altLang="en-US" sz="800" dirty="0" smtClean="0">
                    <a:solidFill>
                      <a:schemeClr val="tx1">
                        <a:lumMod val="75000"/>
                        <a:lumOff val="25000"/>
                      </a:schemeClr>
                    </a:solidFill>
                    <a:cs typeface="Calibri" panose="020F0502020204030204" pitchFamily="34" charset="0"/>
                  </a:rPr>
                  <a:t> </a:t>
                </a:r>
                <a:r>
                  <a:rPr lang="en-US" altLang="zh-TW" sz="800" dirty="0" smtClean="0">
                    <a:solidFill>
                      <a:schemeClr val="tx1">
                        <a:lumMod val="75000"/>
                        <a:lumOff val="25000"/>
                      </a:schemeClr>
                    </a:solidFill>
                    <a:cs typeface="Calibri" panose="020F0502020204030204" pitchFamily="34" charset="0"/>
                  </a:rPr>
                  <a:t>for </a:t>
                </a:r>
                <a:r>
                  <a:rPr lang="en-US" altLang="zh-TW" sz="800" dirty="0">
                    <a:solidFill>
                      <a:schemeClr val="tx1">
                        <a:lumMod val="75000"/>
                        <a:lumOff val="25000"/>
                      </a:schemeClr>
                    </a:solidFill>
                    <a:cs typeface="Calibri" panose="020F0502020204030204" pitchFamily="34" charset="0"/>
                  </a:rPr>
                  <a:t>CL510</a:t>
                </a:r>
              </a:p>
            </p:txBody>
          </p:sp>
        </p:grpSp>
        <p:pic>
          <p:nvPicPr>
            <p:cNvPr id="79" name="Picture 2" descr="CL-AC01"/>
            <p:cNvPicPr>
              <a:picLocks noChangeAspect="1" noChangeArrowheads="1"/>
            </p:cNvPicPr>
            <p:nvPr/>
          </p:nvPicPr>
          <p:blipFill rotWithShape="1">
            <a:blip r:embed="rId10">
              <a:extLst>
                <a:ext uri="{28A0092B-C50C-407E-A947-70E740481C1C}">
                  <a14:useLocalDpi xmlns:a14="http://schemas.microsoft.com/office/drawing/2010/main" val="0"/>
                </a:ext>
              </a:extLst>
            </a:blip>
            <a:srcRect l="8320" t="33280" r="4159" b="33440"/>
            <a:stretch/>
          </p:blipFill>
          <p:spPr bwMode="auto">
            <a:xfrm>
              <a:off x="4914030" y="2751973"/>
              <a:ext cx="3029889" cy="864097"/>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矩形 61"/>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Tree>
    <p:extLst>
      <p:ext uri="{BB962C8B-B14F-4D97-AF65-F5344CB8AC3E}">
        <p14:creationId xmlns:p14="http://schemas.microsoft.com/office/powerpoint/2010/main" val="815086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187292" y="-31366"/>
            <a:ext cx="245297" cy="29230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957980" cy="723275"/>
          </a:xfrm>
          <a:prstGeom prst="rect">
            <a:avLst/>
          </a:prstGeom>
        </p:spPr>
        <p:txBody>
          <a:bodyPr wrap="square">
            <a:spAutoFit/>
          </a:bodyPr>
          <a:lstStyle/>
          <a:p>
            <a:pPr>
              <a:spcAft>
                <a:spcPts val="600"/>
              </a:spcAft>
              <a:defRPr/>
            </a:pPr>
            <a:r>
              <a:rPr lang="en-US" altLang="zh-TW" b="1" dirty="0">
                <a:solidFill>
                  <a:srgbClr val="0070C0"/>
                </a:solidFill>
                <a:latin typeface="Arial" pitchFamily="34" charset="0"/>
                <a:cs typeface="Arial" pitchFamily="34" charset="0"/>
              </a:rPr>
              <a:t>Military Institute of Science and </a:t>
            </a:r>
            <a:r>
              <a:rPr lang="en-US" altLang="zh-TW" b="1" dirty="0" smtClean="0">
                <a:solidFill>
                  <a:srgbClr val="0070C0"/>
                </a:solidFill>
                <a:latin typeface="Arial" pitchFamily="34" charset="0"/>
                <a:cs typeface="Arial" pitchFamily="34" charset="0"/>
              </a:rPr>
              <a:t>Technology</a:t>
            </a:r>
          </a:p>
          <a:p>
            <a:pPr>
              <a:spcAft>
                <a:spcPts val="600"/>
              </a:spcAft>
              <a:defRPr/>
            </a:pPr>
            <a:r>
              <a:rPr lang="en-US" altLang="zh-TW" b="1" dirty="0" smtClean="0">
                <a:solidFill>
                  <a:srgbClr val="0070C0"/>
                </a:solidFill>
                <a:latin typeface="Arial" pitchFamily="34" charset="0"/>
                <a:cs typeface="Arial" pitchFamily="34" charset="0"/>
              </a:rPr>
              <a:t>Bangladesh</a:t>
            </a:r>
            <a:endParaRPr lang="en-US" altLang="zh-TW" b="1" dirty="0">
              <a:solidFill>
                <a:srgbClr val="0070C0"/>
              </a:solidFill>
              <a:latin typeface="Arial" pitchFamily="34" charset="0"/>
              <a:cs typeface="Arial" pitchFamily="34" charset="0"/>
            </a:endParaRPr>
          </a:p>
        </p:txBody>
      </p:sp>
      <p:sp>
        <p:nvSpPr>
          <p:cNvPr id="9" name="矩形 8"/>
          <p:cNvSpPr/>
          <p:nvPr/>
        </p:nvSpPr>
        <p:spPr>
          <a:xfrm>
            <a:off x="848406" y="1314296"/>
            <a:ext cx="2868830"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VC-TR1, VC-A51P, DC-F80, LC200</a:t>
            </a:r>
            <a:endParaRPr lang="en-US"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3" y="1668192"/>
            <a:ext cx="3029788"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Military Institute of Science and Technology (MIST) is a PhD granting public research university in Bangladesh specialized in Engineering. MIST is well equipped with advanced engineering laboratories and research facilities for the fulfillment of country's technological needs.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5013422" y="2145492"/>
            <a:ext cx="3206091"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end user wanted to transform the conventional set up in Military Institute of Science &amp; Technology (MIST) Bangladesh, to a modernized set up helping them to communicate across classrooms. Online conferences, recorded videos, live streaming and audio calls to be simpler with no limit.</a:t>
            </a:r>
          </a:p>
        </p:txBody>
      </p:sp>
      <p:sp>
        <p:nvSpPr>
          <p:cNvPr id="20" name="矩形 2047"/>
          <p:cNvSpPr>
            <a:spLocks noChangeArrowheads="1"/>
          </p:cNvSpPr>
          <p:nvPr/>
        </p:nvSpPr>
        <p:spPr bwMode="auto">
          <a:xfrm>
            <a:off x="4983457" y="4078050"/>
            <a:ext cx="3563278" cy="69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“On the basis of the full fledged solution with proper demo support, Lumens as a brand was recommended internally which no other brand could do so.”</a:t>
            </a:r>
            <a:r>
              <a:rPr lang="zh-TW" altLang="en-US" sz="800" i="1" dirty="0" smtClean="0">
                <a:solidFill>
                  <a:schemeClr val="accent5"/>
                </a:solidFill>
              </a:rPr>
              <a:t> </a:t>
            </a:r>
            <a:endParaRPr lang="en-US" altLang="zh-TW" sz="800" i="1" dirty="0">
              <a:solidFill>
                <a:schemeClr val="accent5"/>
              </a:solidFill>
            </a:endParaRPr>
          </a:p>
          <a:p>
            <a:endParaRPr lang="en-US" altLang="zh-TW" sz="800" i="1" dirty="0" smtClean="0">
              <a:solidFill>
                <a:schemeClr val="accent5"/>
              </a:solidFill>
            </a:endParaRPr>
          </a:p>
          <a:p>
            <a:r>
              <a:rPr lang="en-US" altLang="zh-TW" sz="800" b="1" dirty="0">
                <a:solidFill>
                  <a:schemeClr val="accent5"/>
                </a:solidFill>
              </a:rPr>
              <a:t>SI feedback-BRIGHT-</a:t>
            </a:r>
            <a:r>
              <a:rPr lang="en-US" altLang="zh-TW" sz="800" b="1" dirty="0" err="1">
                <a:solidFill>
                  <a:schemeClr val="accent5"/>
                </a:solidFill>
              </a:rPr>
              <a:t>i</a:t>
            </a:r>
            <a:endParaRPr lang="en-US" altLang="zh-TW" sz="800" b="1" dirty="0">
              <a:solidFill>
                <a:schemeClr val="accent5"/>
              </a:solidFill>
            </a:endParaRPr>
          </a:p>
        </p:txBody>
      </p:sp>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2" y="2603322"/>
            <a:ext cx="2974849" cy="22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4"/>
          <p:cNvGrpSpPr/>
          <p:nvPr/>
        </p:nvGrpSpPr>
        <p:grpSpPr>
          <a:xfrm>
            <a:off x="5066730" y="921402"/>
            <a:ext cx="3145333" cy="1168109"/>
            <a:chOff x="351199" y="1440142"/>
            <a:chExt cx="6137796" cy="2279445"/>
          </a:xfrm>
        </p:grpSpPr>
        <p:pic>
          <p:nvPicPr>
            <p:cNvPr id="1027" name="Picture 5" descr="May be an image of came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4556" y="1440142"/>
              <a:ext cx="3034439" cy="227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May be an image of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99" y="1440142"/>
              <a:ext cx="3024155" cy="227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群組 6"/>
          <p:cNvGrpSpPr/>
          <p:nvPr/>
        </p:nvGrpSpPr>
        <p:grpSpPr>
          <a:xfrm>
            <a:off x="5066730" y="2900766"/>
            <a:ext cx="3120563" cy="1068259"/>
            <a:chOff x="-2625763" y="3905375"/>
            <a:chExt cx="7224361" cy="2473109"/>
          </a:xfrm>
        </p:grpSpPr>
        <p:pic>
          <p:nvPicPr>
            <p:cNvPr id="1029" name="Picture 4" descr="May be an image of in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5763" y="3910194"/>
              <a:ext cx="3735912" cy="245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 descr="May be an image of in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6246" y="3905375"/>
              <a:ext cx="3302352" cy="247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6124" y="1535254"/>
            <a:ext cx="891349" cy="81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Higher-Education</a:t>
            </a:r>
            <a:endParaRPr lang="en-US" altLang="zh-TW" sz="900" dirty="0">
              <a:solidFill>
                <a:schemeClr val="bg1"/>
              </a:solidFill>
            </a:endParaRPr>
          </a:p>
        </p:txBody>
      </p:sp>
    </p:spTree>
    <p:extLst>
      <p:ext uri="{BB962C8B-B14F-4D97-AF65-F5344CB8AC3E}">
        <p14:creationId xmlns:p14="http://schemas.microsoft.com/office/powerpoint/2010/main" val="4204222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222929" y="-67003"/>
            <a:ext cx="245297" cy="29943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461665"/>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IIT </a:t>
            </a:r>
            <a:r>
              <a:rPr lang="en-US" altLang="zh-TW" sz="2400" b="1" dirty="0" smtClean="0">
                <a:solidFill>
                  <a:srgbClr val="0070C0"/>
                </a:solidFill>
                <a:latin typeface="Arial" pitchFamily="34" charset="0"/>
                <a:cs typeface="Arial" pitchFamily="34" charset="0"/>
              </a:rPr>
              <a:t>Indore, India</a:t>
            </a: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VC-A61P</a:t>
            </a:r>
            <a:r>
              <a:rPr lang="zh-TW" altLang="en-US" sz="1000" dirty="0" smtClean="0">
                <a:solidFill>
                  <a:schemeClr val="bg1"/>
                </a:solidFill>
                <a:latin typeface="Arial" pitchFamily="34" charset="0"/>
                <a:cs typeface="Arial" pitchFamily="34" charset="0"/>
              </a:rPr>
              <a:t>、</a:t>
            </a:r>
            <a:r>
              <a:rPr lang="en-US" altLang="zh-TW" sz="1000" dirty="0">
                <a:solidFill>
                  <a:schemeClr val="bg1"/>
                </a:solidFill>
                <a:latin typeface="Arial" pitchFamily="34" charset="0"/>
                <a:cs typeface="Arial" pitchFamily="34" charset="0"/>
              </a:rPr>
              <a:t>LC200</a:t>
            </a: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 Education</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648805" y="3415971"/>
            <a:ext cx="2431220" cy="106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IIT Indore’s new campus has been designed on </a:t>
            </a:r>
            <a:r>
              <a:rPr lang="en-US" altLang="zh-TW" sz="800" i="1" dirty="0" err="1">
                <a:solidFill>
                  <a:schemeClr val="accent5"/>
                </a:solidFill>
              </a:rPr>
              <a:t>AVoIP</a:t>
            </a:r>
            <a:r>
              <a:rPr lang="en-US" altLang="zh-TW" sz="800" i="1" dirty="0">
                <a:solidFill>
                  <a:schemeClr val="accent5"/>
                </a:solidFill>
              </a:rPr>
              <a:t> Platform. Since Lumens Cameras and Media Processor supports IP , hence the integration of the Lumens set up with other </a:t>
            </a:r>
            <a:r>
              <a:rPr lang="en-US" altLang="zh-TW" sz="800" i="1" dirty="0" err="1">
                <a:solidFill>
                  <a:schemeClr val="accent5"/>
                </a:solidFill>
              </a:rPr>
              <a:t>AVoIP</a:t>
            </a:r>
            <a:r>
              <a:rPr lang="en-US" altLang="zh-TW" sz="800" i="1" dirty="0">
                <a:solidFill>
                  <a:schemeClr val="accent5"/>
                </a:solidFill>
              </a:rPr>
              <a:t> products made the solution easy to integrate and manageable. </a:t>
            </a:r>
          </a:p>
          <a:p>
            <a:endParaRPr lang="en-US" altLang="zh-TW" sz="800" i="1" dirty="0" smtClean="0">
              <a:solidFill>
                <a:schemeClr val="accent5"/>
              </a:solidFill>
            </a:endParaRPr>
          </a:p>
          <a:p>
            <a:r>
              <a:rPr lang="en-US" altLang="zh-TW" sz="800" b="1" dirty="0">
                <a:solidFill>
                  <a:schemeClr val="accent5"/>
                </a:solidFill>
              </a:rPr>
              <a:t>Mr. </a:t>
            </a:r>
            <a:r>
              <a:rPr lang="en-US" altLang="zh-TW" sz="800" b="1" dirty="0" err="1">
                <a:solidFill>
                  <a:schemeClr val="accent5"/>
                </a:solidFill>
              </a:rPr>
              <a:t>Yogender</a:t>
            </a:r>
            <a:r>
              <a:rPr lang="en-US" altLang="zh-TW" sz="800" b="1" dirty="0">
                <a:solidFill>
                  <a:schemeClr val="accent5"/>
                </a:solidFill>
              </a:rPr>
              <a:t>-IT Head </a:t>
            </a:r>
          </a:p>
        </p:txBody>
      </p:sp>
      <p:pic>
        <p:nvPicPr>
          <p:cNvPr id="16" name="Picture 2" descr="A picture containing colorful&#10;&#10;Description automatically generated">
            <a:extLst>
              <a:ext uri="{FF2B5EF4-FFF2-40B4-BE49-F238E27FC236}">
                <a16:creationId xmlns:a16="http://schemas.microsoft.com/office/drawing/2014/main" id="{4EEE0F15-C192-4F1C-B4F5-D7D52749D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381" y="3635516"/>
            <a:ext cx="1599303" cy="1336938"/>
          </a:xfrm>
          <a:prstGeom prst="rect">
            <a:avLst/>
          </a:prstGeom>
        </p:spPr>
      </p:pic>
      <p:pic>
        <p:nvPicPr>
          <p:cNvPr id="22" name="Picture 12" descr="A group of people on stage&#10;&#10;Description automatically generated with medium confidence">
            <a:extLst>
              <a:ext uri="{FF2B5EF4-FFF2-40B4-BE49-F238E27FC236}">
                <a16:creationId xmlns:a16="http://schemas.microsoft.com/office/drawing/2014/main" id="{F9223DFC-3EB2-45F5-B137-6C8C0C121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06" y="3635088"/>
            <a:ext cx="1849552" cy="1337381"/>
          </a:xfrm>
          <a:prstGeom prst="rect">
            <a:avLst/>
          </a:prstGeom>
        </p:spPr>
      </p:pic>
      <p:pic>
        <p:nvPicPr>
          <p:cNvPr id="23" name="Picture 2" descr="Graphical user interface&#10;&#10;Description automatically generated with medium confidence">
            <a:extLst>
              <a:ext uri="{FF2B5EF4-FFF2-40B4-BE49-F238E27FC236}">
                <a16:creationId xmlns:a16="http://schemas.microsoft.com/office/drawing/2014/main" id="{1DB3519E-9971-4A16-A34A-5304AFCD0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3355" y="1894686"/>
            <a:ext cx="966155" cy="1148718"/>
          </a:xfrm>
          <a:prstGeom prst="rect">
            <a:avLst/>
          </a:prstGeom>
        </p:spPr>
      </p:pic>
      <p:pic>
        <p:nvPicPr>
          <p:cNvPr id="24" name="Picture 4" descr="A picture containing text&#10;&#10;Description automatically generated">
            <a:extLst>
              <a:ext uri="{FF2B5EF4-FFF2-40B4-BE49-F238E27FC236}">
                <a16:creationId xmlns:a16="http://schemas.microsoft.com/office/drawing/2014/main" id="{1833EDA3-1C77-4A80-9DCE-D1367ADB3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116" y="2422822"/>
            <a:ext cx="1564637" cy="1880956"/>
          </a:xfrm>
          <a:prstGeom prst="rect">
            <a:avLst/>
          </a:prstGeom>
        </p:spPr>
      </p:pic>
      <p:sp>
        <p:nvSpPr>
          <p:cNvPr id="25" name="內容版面配置區 2"/>
          <p:cNvSpPr txBox="1">
            <a:spLocks/>
          </p:cNvSpPr>
          <p:nvPr/>
        </p:nvSpPr>
        <p:spPr bwMode="auto">
          <a:xfrm>
            <a:off x="815267" y="1760073"/>
            <a:ext cx="3027484"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This Auditorium is one of the biggest auditoriums in IITs with a seating capacity of 2600. This auditorium is being used for multiple events on regular basis. IIT Indore wanted to capture the complete auditorium for events and do live streaming and also connect via VC sometimes for guest lecturers. Since the auditorium was huge, so cabling till the AV Control Room was a challenge.</a:t>
            </a:r>
          </a:p>
        </p:txBody>
      </p:sp>
      <p:pic>
        <p:nvPicPr>
          <p:cNvPr id="26" name="Picture 4" descr="A picture containing graphical user interface&#10;&#10;Description automatically generated">
            <a:extLst>
              <a:ext uri="{FF2B5EF4-FFF2-40B4-BE49-F238E27FC236}">
                <a16:creationId xmlns:a16="http://schemas.microsoft.com/office/drawing/2014/main" id="{34F7FC95-F2C8-4934-8567-7478452E96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819" y="2099321"/>
            <a:ext cx="855991" cy="920540"/>
          </a:xfrm>
          <a:prstGeom prst="rect">
            <a:avLst/>
          </a:prstGeom>
        </p:spPr>
      </p:pic>
      <p:pic>
        <p:nvPicPr>
          <p:cNvPr id="27" name="Picture 4" descr="A picture containing auditorium&#10;&#10;Description automatically generated">
            <a:extLst>
              <a:ext uri="{FF2B5EF4-FFF2-40B4-BE49-F238E27FC236}">
                <a16:creationId xmlns:a16="http://schemas.microsoft.com/office/drawing/2014/main" id="{71156181-B647-4BF0-8B76-A3DC8E2168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2279" y="591984"/>
            <a:ext cx="960000" cy="1152512"/>
          </a:xfrm>
          <a:prstGeom prst="rect">
            <a:avLst/>
          </a:prstGeom>
        </p:spPr>
      </p:pic>
      <p:pic>
        <p:nvPicPr>
          <p:cNvPr id="1026" name="Picture 2" descr="https://www.mylumens.com/images/pdt2/1343202208181220359547.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183" t="16717" r="28088" b="15331"/>
          <a:stretch/>
        </p:blipFill>
        <p:spPr bwMode="auto">
          <a:xfrm>
            <a:off x="3424579" y="2905086"/>
            <a:ext cx="560801" cy="6116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C20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872" t="38284" r="7660" b="38253"/>
          <a:stretch/>
        </p:blipFill>
        <p:spPr bwMode="auto">
          <a:xfrm>
            <a:off x="2340903" y="3240364"/>
            <a:ext cx="1230476" cy="268642"/>
          </a:xfrm>
          <a:prstGeom prst="rect">
            <a:avLst/>
          </a:prstGeom>
          <a:noFill/>
          <a:extLst>
            <a:ext uri="{909E8E84-426E-40DD-AFC4-6F175D3DCCD1}">
              <a14:hiddenFill xmlns:a14="http://schemas.microsoft.com/office/drawing/2010/main">
                <a:solidFill>
                  <a:srgbClr val="FFFFFF"/>
                </a:solidFill>
              </a14:hiddenFill>
            </a:ext>
          </a:extLst>
        </p:spPr>
      </p:pic>
      <p:sp>
        <p:nvSpPr>
          <p:cNvPr id="19" name="內容版面配置區 2"/>
          <p:cNvSpPr txBox="1">
            <a:spLocks/>
          </p:cNvSpPr>
          <p:nvPr/>
        </p:nvSpPr>
        <p:spPr bwMode="auto">
          <a:xfrm>
            <a:off x="5738192" y="539140"/>
            <a:ext cx="3093150"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Since our cameras supports </a:t>
            </a:r>
            <a:r>
              <a:rPr lang="en-US" altLang="zh-TW" sz="700" dirty="0" err="1">
                <a:solidFill>
                  <a:schemeClr val="tx1"/>
                </a:solidFill>
                <a:latin typeface="Arial" charset="0"/>
                <a:cs typeface="Arial" charset="0"/>
              </a:rPr>
              <a:t>PoE</a:t>
            </a:r>
            <a:r>
              <a:rPr lang="en-US" altLang="zh-TW" sz="700" dirty="0">
                <a:solidFill>
                  <a:schemeClr val="tx1"/>
                </a:solidFill>
                <a:latin typeface="Arial" charset="0"/>
                <a:cs typeface="Arial" charset="0"/>
              </a:rPr>
              <a:t> and can be easily connected with LC200 on IP, so proposed 8x VCA61P for the complete coverage. The best thing was that the cabling was not a challenge as all the Lumens products were connected on Cat6 so cabling and integration was all the more easier for the system integrator. Secondly, all Lumens cameras could be further connected with LC200 which was needed for recording, streaming and switching purpose. </a:t>
            </a:r>
          </a:p>
        </p:txBody>
      </p:sp>
    </p:spTree>
    <p:extLst>
      <p:ext uri="{BB962C8B-B14F-4D97-AF65-F5344CB8AC3E}">
        <p14:creationId xmlns:p14="http://schemas.microsoft.com/office/powerpoint/2010/main" val="1197598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222929" y="-67003"/>
            <a:ext cx="245297" cy="29943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461665"/>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IIT </a:t>
            </a:r>
            <a:r>
              <a:rPr lang="en-US" altLang="zh-TW" sz="2400" b="1" dirty="0" smtClean="0">
                <a:solidFill>
                  <a:srgbClr val="0070C0"/>
                </a:solidFill>
                <a:latin typeface="Arial" pitchFamily="34" charset="0"/>
                <a:cs typeface="Arial" pitchFamily="34" charset="0"/>
              </a:rPr>
              <a:t>Indore, India</a:t>
            </a: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VC-A61P</a:t>
            </a:r>
            <a:r>
              <a:rPr lang="zh-TW" altLang="en-US" sz="1000" dirty="0" smtClean="0">
                <a:solidFill>
                  <a:schemeClr val="bg1"/>
                </a:solidFill>
                <a:latin typeface="Arial" pitchFamily="34" charset="0"/>
                <a:cs typeface="Arial" pitchFamily="34" charset="0"/>
              </a:rPr>
              <a:t>、</a:t>
            </a:r>
            <a:r>
              <a:rPr lang="en-US" altLang="zh-TW" sz="1000" dirty="0">
                <a:solidFill>
                  <a:schemeClr val="bg1"/>
                </a:solidFill>
                <a:latin typeface="Arial" pitchFamily="34" charset="0"/>
                <a:cs typeface="Arial" pitchFamily="34" charset="0"/>
              </a:rPr>
              <a:t>LC200</a:t>
            </a: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 Education</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image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033" y="1710772"/>
            <a:ext cx="5444157" cy="323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660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387756" y="-317326"/>
            <a:ext cx="245297" cy="33732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59289" y="288509"/>
            <a:ext cx="3162789" cy="907941"/>
          </a:xfrm>
          <a:prstGeom prst="rect">
            <a:avLst/>
          </a:prstGeom>
        </p:spPr>
        <p:txBody>
          <a:bodyPr wrap="square">
            <a:spAutoFit/>
          </a:bodyPr>
          <a:lstStyle/>
          <a:p>
            <a:pPr>
              <a:spcAft>
                <a:spcPts val="600"/>
              </a:spcAft>
              <a:defRPr/>
            </a:pPr>
            <a:r>
              <a:rPr lang="en-US" altLang="zh-TW" sz="2400" b="1" dirty="0">
                <a:solidFill>
                  <a:srgbClr val="0070C0"/>
                </a:solidFill>
                <a:latin typeface="Arial" pitchFamily="34" charset="0"/>
                <a:cs typeface="Arial" pitchFamily="34" charset="0"/>
              </a:rPr>
              <a:t>IIM Nagpur </a:t>
            </a:r>
            <a:endParaRPr lang="en-US" altLang="zh-TW" sz="2400" b="1" dirty="0" smtClean="0">
              <a:solidFill>
                <a:srgbClr val="0070C0"/>
              </a:solidFill>
              <a:latin typeface="Arial" pitchFamily="34" charset="0"/>
              <a:cs typeface="Arial" pitchFamily="34" charset="0"/>
            </a:endParaRPr>
          </a:p>
          <a:p>
            <a:pPr>
              <a:spcAft>
                <a:spcPts val="600"/>
              </a:spcAft>
              <a:defRPr/>
            </a:pPr>
            <a:r>
              <a:rPr lang="en-US" altLang="zh-TW" sz="2400" b="1" dirty="0" smtClean="0">
                <a:solidFill>
                  <a:srgbClr val="0070C0"/>
                </a:solidFill>
                <a:latin typeface="Arial" pitchFamily="34" charset="0"/>
                <a:cs typeface="Arial" pitchFamily="34" charset="0"/>
              </a:rPr>
              <a:t>India</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798131" y="1251291"/>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VC-TR1, </a:t>
            </a:r>
            <a:r>
              <a:rPr lang="en-US" altLang="zh-TW" sz="1000" dirty="0" smtClean="0">
                <a:solidFill>
                  <a:schemeClr val="bg1"/>
                </a:solidFill>
                <a:latin typeface="Arial" pitchFamily="34" charset="0"/>
                <a:cs typeface="Arial" pitchFamily="34" charset="0"/>
              </a:rPr>
              <a:t>VC-A61P</a:t>
            </a:r>
            <a:r>
              <a:rPr lang="en-US" altLang="zh-TW" sz="1000" dirty="0">
                <a:solidFill>
                  <a:schemeClr val="bg1"/>
                </a:solidFill>
                <a:latin typeface="Arial" pitchFamily="34" charset="0"/>
                <a:cs typeface="Arial" pitchFamily="34" charset="0"/>
              </a:rPr>
              <a:t>, VC-BC601P, PS752</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 Education</a:t>
            </a:r>
            <a:endParaRPr lang="en-US" altLang="zh-TW" sz="900" dirty="0">
              <a:solidFill>
                <a:schemeClr val="bg1"/>
              </a:solidFill>
            </a:endParaRPr>
          </a:p>
        </p:txBody>
      </p:sp>
      <p:sp>
        <p:nvSpPr>
          <p:cNvPr id="15" name="內容版面配置區 2"/>
          <p:cNvSpPr txBox="1">
            <a:spLocks/>
          </p:cNvSpPr>
          <p:nvPr/>
        </p:nvSpPr>
        <p:spPr bwMode="auto">
          <a:xfrm>
            <a:off x="793464" y="1668192"/>
            <a:ext cx="3128614"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Indian Institute of Management Nagpur (IIMN) is a business school located in Maharashtra. The campus is fully connected with students benefitting from state-of-the-art classrooms and access to online academic resources</a:t>
            </a:r>
            <a:r>
              <a:rPr lang="en-US" altLang="zh-TW" sz="700" dirty="0" smtClean="0">
                <a:solidFill>
                  <a:schemeClr val="tx1"/>
                </a:solidFill>
                <a:latin typeface="Arial" charset="0"/>
                <a:cs typeface="Arial" charset="0"/>
              </a:rPr>
              <a:t>.</a:t>
            </a:r>
            <a:endParaRPr lang="en-US" altLang="zh-TW" sz="700" dirty="0">
              <a:solidFill>
                <a:schemeClr val="tx1"/>
              </a:solidFill>
              <a:latin typeface="Arial" charset="0"/>
              <a:cs typeface="Arial" charset="0"/>
            </a:endParaRPr>
          </a:p>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As part of its drive to deliver world-class education, IIM Nagpur leverages technology such as </a:t>
            </a:r>
            <a:r>
              <a:rPr lang="en-US" altLang="zh-TW" sz="700" dirty="0" err="1">
                <a:solidFill>
                  <a:schemeClr val="tx1"/>
                </a:solidFill>
                <a:latin typeface="Arial" charset="0"/>
                <a:cs typeface="Arial" charset="0"/>
              </a:rPr>
              <a:t>Impartus</a:t>
            </a:r>
            <a:r>
              <a:rPr lang="en-US" altLang="zh-TW" sz="700" dirty="0">
                <a:solidFill>
                  <a:schemeClr val="tx1"/>
                </a:solidFill>
                <a:latin typeface="Arial" charset="0"/>
                <a:cs typeface="Arial" charset="0"/>
              </a:rPr>
              <a:t> Software. This e-learning platform is designed for lecture capture and streaming, enabling colleges and universities to offer students online learning and interactive blended classrooms.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5185285" y="1933357"/>
            <a:ext cx="3420996"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spcBef>
                <a:spcPts val="0"/>
              </a:spcBef>
              <a:spcAft>
                <a:spcPts val="529"/>
              </a:spcAft>
              <a:buClr>
                <a:srgbClr val="558ED5"/>
              </a:buClr>
              <a:buSzPct val="70000"/>
              <a:buNone/>
              <a:defRPr/>
            </a:pPr>
            <a:r>
              <a:rPr lang="en-US" altLang="zh-TW" sz="700" dirty="0">
                <a:solidFill>
                  <a:schemeClr val="tx1"/>
                </a:solidFill>
                <a:latin typeface="Arial" charset="0"/>
                <a:cs typeface="Arial" charset="0"/>
              </a:rPr>
              <a:t>A key part of the solution is </a:t>
            </a:r>
            <a:r>
              <a:rPr lang="en-US" altLang="zh-TW" sz="700" dirty="0" err="1">
                <a:solidFill>
                  <a:schemeClr val="tx1"/>
                </a:solidFill>
                <a:latin typeface="Arial" charset="0"/>
                <a:cs typeface="Arial" charset="0"/>
              </a:rPr>
              <a:t>Impartus</a:t>
            </a:r>
            <a:r>
              <a:rPr lang="en-US" altLang="zh-TW" sz="700" dirty="0">
                <a:solidFill>
                  <a:schemeClr val="tx1"/>
                </a:solidFill>
                <a:latin typeface="Arial" charset="0"/>
                <a:cs typeface="Arial" charset="0"/>
              </a:rPr>
              <a:t> Software which is designed to be easy to integrate and use. </a:t>
            </a:r>
          </a:p>
          <a:p>
            <a:pPr marL="0" lvl="1" indent="0" algn="just">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Institute installed Lumens VC-TR1 PTZ cameras. The IP, USB, SDI, and HDMI video outputs enables high-quality video streaming and interactive video communications.</a:t>
            </a:r>
          </a:p>
        </p:txBody>
      </p:sp>
      <p:sp>
        <p:nvSpPr>
          <p:cNvPr id="20" name="矩形 2047"/>
          <p:cNvSpPr>
            <a:spLocks noChangeArrowheads="1"/>
          </p:cNvSpPr>
          <p:nvPr/>
        </p:nvSpPr>
        <p:spPr bwMode="auto">
          <a:xfrm>
            <a:off x="5185285" y="2800364"/>
            <a:ext cx="3647289" cy="9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“Lumens Products were finalized on demonstrating the solution and showcasing the ease of installation and its use. It was chosen due to its outstanding feature of Recording and Streaming Audio/Video. IP camera controller is also quite handy to control the camera</a:t>
            </a:r>
            <a:r>
              <a:rPr lang="en-US" altLang="zh-TW" sz="800" i="1" dirty="0" smtClean="0">
                <a:solidFill>
                  <a:schemeClr val="accent5"/>
                </a:solidFill>
              </a:rPr>
              <a:t>.”</a:t>
            </a:r>
            <a:endParaRPr lang="en-US" altLang="zh-TW" sz="800" i="1" dirty="0">
              <a:solidFill>
                <a:schemeClr val="accent5"/>
              </a:solidFill>
            </a:endParaRPr>
          </a:p>
          <a:p>
            <a:pPr algn="r"/>
            <a:endParaRPr lang="en-US" altLang="zh-TW" sz="800" i="1" dirty="0" smtClean="0">
              <a:solidFill>
                <a:schemeClr val="accent5"/>
              </a:solidFill>
            </a:endParaRPr>
          </a:p>
          <a:p>
            <a:pPr algn="r"/>
            <a:r>
              <a:rPr lang="en-US" altLang="zh-TW" sz="800" b="1" dirty="0">
                <a:solidFill>
                  <a:schemeClr val="accent5"/>
                </a:solidFill>
              </a:rPr>
              <a:t>Mr. Prashant </a:t>
            </a:r>
            <a:r>
              <a:rPr lang="en-US" altLang="zh-TW" sz="800" b="1" dirty="0" err="1">
                <a:solidFill>
                  <a:schemeClr val="accent5"/>
                </a:solidFill>
              </a:rPr>
              <a:t>Sarafdar</a:t>
            </a:r>
            <a:endParaRPr lang="en-US" altLang="zh-TW" sz="800" b="1" dirty="0">
              <a:solidFill>
                <a:schemeClr val="accent5"/>
              </a:solidFill>
            </a:endParaRPr>
          </a:p>
          <a:p>
            <a:pPr algn="r"/>
            <a:r>
              <a:rPr lang="en-US" altLang="zh-TW" sz="800" b="1" dirty="0">
                <a:solidFill>
                  <a:schemeClr val="accent5"/>
                </a:solidFill>
              </a:rPr>
              <a:t>Head - IT</a:t>
            </a:r>
          </a:p>
        </p:txBody>
      </p:sp>
      <p:pic>
        <p:nvPicPr>
          <p:cNvPr id="22" name="Picture 8" descr="無圖片說明"/>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64" y="3162735"/>
            <a:ext cx="3690197" cy="1699326"/>
          </a:xfrm>
          <a:prstGeom prst="rect">
            <a:avLst/>
          </a:prstGeom>
          <a:noFill/>
          <a:extLst>
            <a:ext uri="{909E8E84-426E-40DD-AFC4-6F175D3DCCD1}">
              <a14:hiddenFill xmlns:a14="http://schemas.microsoft.com/office/drawing/2010/main">
                <a:solidFill>
                  <a:srgbClr val="FFFFFF"/>
                </a:solidFill>
              </a14:hiddenFill>
            </a:ext>
          </a:extLst>
        </p:spPr>
      </p:pic>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850" y="3569769"/>
            <a:ext cx="2195424" cy="1010985"/>
          </a:xfrm>
          <a:prstGeom prst="rect">
            <a:avLst/>
          </a:prstGeom>
        </p:spPr>
      </p:pic>
      <p:pic>
        <p:nvPicPr>
          <p:cNvPr id="24" name="圖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285" y="487091"/>
            <a:ext cx="2525721" cy="1163087"/>
          </a:xfrm>
          <a:prstGeom prst="rect">
            <a:avLst/>
          </a:prstGeom>
        </p:spPr>
      </p:pic>
      <p:pic>
        <p:nvPicPr>
          <p:cNvPr id="25" name="Picture 2" descr="Indian Institute of Management Nagpur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5676" y="591359"/>
            <a:ext cx="903568" cy="10588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mylumens.com/images/pdt2/1343202208181220359547.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83" t="16717" r="28088" b="15331"/>
          <a:stretch/>
        </p:blipFill>
        <p:spPr bwMode="auto">
          <a:xfrm>
            <a:off x="3949814" y="2303698"/>
            <a:ext cx="910799" cy="99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754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415274" y="-259348"/>
            <a:ext cx="245297" cy="3379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3162789" cy="907941"/>
          </a:xfrm>
          <a:prstGeom prst="rect">
            <a:avLst/>
          </a:prstGeom>
        </p:spPr>
        <p:txBody>
          <a:bodyPr wrap="square">
            <a:spAutoFit/>
          </a:bodyPr>
          <a:lstStyle/>
          <a:p>
            <a:pPr>
              <a:spcAft>
                <a:spcPts val="600"/>
              </a:spcAft>
              <a:defRPr/>
            </a:pPr>
            <a:r>
              <a:rPr lang="en-US" altLang="zh-TW" sz="2400" b="1" dirty="0" err="1">
                <a:solidFill>
                  <a:srgbClr val="0070C0"/>
                </a:solidFill>
                <a:latin typeface="Arial" pitchFamily="34" charset="0"/>
                <a:cs typeface="Arial" pitchFamily="34" charset="0"/>
              </a:rPr>
              <a:t>Nankai</a:t>
            </a:r>
            <a:r>
              <a:rPr lang="en-US" altLang="zh-TW" sz="2400" b="1" dirty="0">
                <a:solidFill>
                  <a:srgbClr val="0070C0"/>
                </a:solidFill>
                <a:latin typeface="Arial" pitchFamily="34" charset="0"/>
                <a:cs typeface="Arial" pitchFamily="34" charset="0"/>
              </a:rPr>
              <a:t> </a:t>
            </a:r>
            <a:r>
              <a:rPr lang="en-US" altLang="zh-TW" sz="2400" b="1" dirty="0" smtClean="0">
                <a:solidFill>
                  <a:srgbClr val="0070C0"/>
                </a:solidFill>
                <a:latin typeface="Arial" pitchFamily="34" charset="0"/>
                <a:cs typeface="Arial" pitchFamily="34" charset="0"/>
              </a:rPr>
              <a:t>University</a:t>
            </a:r>
          </a:p>
          <a:p>
            <a:pPr>
              <a:spcAft>
                <a:spcPts val="600"/>
              </a:spcAft>
              <a:defRPr/>
            </a:pPr>
            <a:r>
              <a:rPr lang="en-US" altLang="zh-TW" sz="2400" b="1" dirty="0" smtClean="0">
                <a:solidFill>
                  <a:srgbClr val="0070C0"/>
                </a:solidFill>
                <a:latin typeface="Arial" pitchFamily="34" charset="0"/>
                <a:cs typeface="Arial" pitchFamily="34" charset="0"/>
              </a:rPr>
              <a:t>China</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3476578"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VC-TR1, VC-R30, LC200, </a:t>
            </a:r>
            <a:r>
              <a:rPr lang="en-US" altLang="zh-TW" sz="1000" dirty="0" smtClean="0">
                <a:solidFill>
                  <a:schemeClr val="bg1"/>
                </a:solidFill>
                <a:latin typeface="Arial" pitchFamily="34" charset="0"/>
                <a:cs typeface="Arial" pitchFamily="34" charset="0"/>
              </a:rPr>
              <a:t>VS-KB30</a:t>
            </a:r>
            <a:r>
              <a:rPr lang="en-US" altLang="zh-TW" sz="1000" dirty="0">
                <a:solidFill>
                  <a:schemeClr val="bg1"/>
                </a:solidFill>
                <a:latin typeface="Arial" pitchFamily="34" charset="0"/>
                <a:cs typeface="Arial" pitchFamily="34" charset="0"/>
              </a:rPr>
              <a:t>, </a:t>
            </a:r>
            <a:r>
              <a:rPr lang="en-US" altLang="zh-TW" sz="1000" dirty="0" smtClean="0">
                <a:solidFill>
                  <a:schemeClr val="bg1"/>
                </a:solidFill>
                <a:latin typeface="Arial" pitchFamily="34" charset="0"/>
                <a:cs typeface="Arial" pitchFamily="34" charset="0"/>
              </a:rPr>
              <a:t>LC-RC01</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 Education</a:t>
            </a:r>
            <a:endParaRPr lang="en-US" altLang="zh-TW" sz="900" dirty="0">
              <a:solidFill>
                <a:schemeClr val="bg1"/>
              </a:solidFill>
            </a:endParaRPr>
          </a:p>
        </p:txBody>
      </p:sp>
      <p:sp>
        <p:nvSpPr>
          <p:cNvPr id="15" name="內容版面配置區 2"/>
          <p:cNvSpPr txBox="1">
            <a:spLocks/>
          </p:cNvSpPr>
          <p:nvPr/>
        </p:nvSpPr>
        <p:spPr bwMode="auto">
          <a:xfrm>
            <a:off x="819500" y="1710772"/>
            <a:ext cx="3033861"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school will </a:t>
            </a:r>
            <a:r>
              <a:rPr lang="en-US" altLang="zh-TW" sz="700" dirty="0" smtClean="0">
                <a:solidFill>
                  <a:schemeClr val="tx1"/>
                </a:solidFill>
                <a:latin typeface="Arial" charset="0"/>
                <a:cs typeface="Arial" charset="0"/>
              </a:rPr>
              <a:t>remodel </a:t>
            </a:r>
            <a:r>
              <a:rPr lang="en-US" altLang="zh-TW" sz="700" dirty="0">
                <a:solidFill>
                  <a:schemeClr val="tx1"/>
                </a:solidFill>
                <a:latin typeface="Arial" charset="0"/>
                <a:cs typeface="Arial" charset="0"/>
              </a:rPr>
              <a:t>a </a:t>
            </a:r>
            <a:r>
              <a:rPr lang="en-US" altLang="zh-TW" sz="700" dirty="0" smtClean="0">
                <a:solidFill>
                  <a:schemeClr val="tx1"/>
                </a:solidFill>
                <a:latin typeface="Arial" charset="0"/>
                <a:cs typeface="Arial" charset="0"/>
              </a:rPr>
              <a:t>7m*10m classroom to </a:t>
            </a:r>
            <a:r>
              <a:rPr lang="en-US" altLang="zh-TW" sz="700" dirty="0">
                <a:solidFill>
                  <a:schemeClr val="tx1"/>
                </a:solidFill>
                <a:latin typeface="Arial" charset="0"/>
                <a:cs typeface="Arial" charset="0"/>
              </a:rPr>
              <a:t>a </a:t>
            </a:r>
            <a:r>
              <a:rPr lang="en-US" altLang="zh-TW" sz="700" dirty="0" smtClean="0">
                <a:solidFill>
                  <a:schemeClr val="tx1"/>
                </a:solidFill>
                <a:latin typeface="Arial" charset="0"/>
                <a:cs typeface="Arial" charset="0"/>
              </a:rPr>
              <a:t>hybrid </a:t>
            </a:r>
            <a:r>
              <a:rPr lang="en-US" altLang="zh-TW" sz="700" dirty="0">
                <a:solidFill>
                  <a:schemeClr val="tx1"/>
                </a:solidFill>
                <a:latin typeface="Arial" charset="0"/>
                <a:cs typeface="Arial" charset="0"/>
              </a:rPr>
              <a:t>classroom for online and offline </a:t>
            </a:r>
            <a:r>
              <a:rPr lang="en-US" altLang="zh-TW" sz="700" dirty="0" smtClean="0">
                <a:solidFill>
                  <a:schemeClr val="tx1"/>
                </a:solidFill>
                <a:latin typeface="Arial" charset="0"/>
                <a:cs typeface="Arial" charset="0"/>
              </a:rPr>
              <a:t>use.</a:t>
            </a:r>
          </a:p>
          <a:p>
            <a:pPr marL="0" lvl="1" indent="0" algn="just">
              <a:lnSpc>
                <a:spcPct val="150000"/>
              </a:lnSpc>
              <a:spcBef>
                <a:spcPts val="0"/>
              </a:spcBef>
              <a:spcAft>
                <a:spcPts val="529"/>
              </a:spcAft>
              <a:buClr>
                <a:srgbClr val="558ED5"/>
              </a:buClr>
              <a:buSzPct val="70000"/>
              <a:buNone/>
              <a:defRPr/>
            </a:pPr>
            <a:endParaRPr lang="en-US" altLang="zh-TW" sz="700" dirty="0">
              <a:solidFill>
                <a:schemeClr val="tx1"/>
              </a:solidFill>
              <a:latin typeface="Arial" charset="0"/>
              <a:cs typeface="Arial" charset="0"/>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1" descr="电视游戏的萤幕&#10;&#10;描述已自动生成">
            <a:extLst>
              <a:ext uri="{FF2B5EF4-FFF2-40B4-BE49-F238E27FC236}">
                <a16:creationId xmlns:a16="http://schemas.microsoft.com/office/drawing/2014/main" id="{E70265B3-2BBD-C9F2-0831-D9E4B71C31F6}"/>
              </a:ext>
            </a:extLst>
          </p:cNvPr>
          <p:cNvPicPr>
            <a:picLocks noChangeAspect="1"/>
          </p:cNvPicPr>
          <p:nvPr/>
        </p:nvPicPr>
        <p:blipFill>
          <a:blip r:embed="rId2"/>
          <a:stretch>
            <a:fillRect/>
          </a:stretch>
        </p:blipFill>
        <p:spPr>
          <a:xfrm>
            <a:off x="793463" y="2271008"/>
            <a:ext cx="3433980" cy="2573547"/>
          </a:xfrm>
          <a:prstGeom prst="rect">
            <a:avLst/>
          </a:prstGeom>
        </p:spPr>
      </p:pic>
      <p:sp>
        <p:nvSpPr>
          <p:cNvPr id="5" name="矩形 4"/>
          <p:cNvSpPr/>
          <p:nvPr/>
        </p:nvSpPr>
        <p:spPr>
          <a:xfrm>
            <a:off x="4718465" y="1552821"/>
            <a:ext cx="3703982" cy="1815882"/>
          </a:xfrm>
          <a:prstGeom prst="rect">
            <a:avLst/>
          </a:prstGeom>
        </p:spPr>
        <p:txBody>
          <a:bodyPr wrap="square">
            <a:spAutoFit/>
          </a:bodyPr>
          <a:lstStyle/>
          <a:p>
            <a:pPr marL="228600" indent="-228600">
              <a:lnSpc>
                <a:spcPct val="200000"/>
              </a:lnSpc>
              <a:buFont typeface="+mj-lt"/>
              <a:buAutoNum type="arabicPeriod"/>
            </a:pPr>
            <a:r>
              <a:rPr kumimoji="1" lang="en-US" altLang="zh-TW" sz="700" dirty="0" smtClean="0">
                <a:latin typeface="Arial" charset="0"/>
                <a:ea typeface="微軟正黑體" panose="020B0604030504040204" pitchFamily="34" charset="-120"/>
                <a:cs typeface="Arial" charset="0"/>
              </a:rPr>
              <a:t>The camera should track teacher automatically while making a lecture</a:t>
            </a:r>
            <a:r>
              <a:rPr kumimoji="1" lang="zh-TW" altLang="en-US" sz="700" dirty="0">
                <a:latin typeface="Arial" charset="0"/>
                <a:ea typeface="微軟正黑體" panose="020B0604030504040204" pitchFamily="34" charset="-120"/>
                <a:cs typeface="Arial" charset="0"/>
              </a:rPr>
              <a:t> (including the </a:t>
            </a:r>
            <a:r>
              <a:rPr kumimoji="1" lang="zh-TW" altLang="en-US" sz="700" dirty="0" smtClean="0">
                <a:latin typeface="Arial" charset="0"/>
                <a:ea typeface="微軟正黑體" panose="020B0604030504040204" pitchFamily="34" charset="-120"/>
                <a:cs typeface="Arial" charset="0"/>
              </a:rPr>
              <a:t>walking </a:t>
            </a:r>
            <a:r>
              <a:rPr kumimoji="1" lang="zh-TW" altLang="en-US" sz="700" dirty="0">
                <a:latin typeface="Arial" charset="0"/>
                <a:ea typeface="微軟正黑體" panose="020B0604030504040204" pitchFamily="34" charset="-120"/>
                <a:cs typeface="Arial" charset="0"/>
              </a:rPr>
              <a:t>into </a:t>
            </a:r>
            <a:r>
              <a:rPr kumimoji="1" lang="zh-TW" altLang="en-US" sz="700" dirty="0" smtClean="0">
                <a:latin typeface="Arial" charset="0"/>
                <a:ea typeface="微軟正黑體" panose="020B0604030504040204" pitchFamily="34" charset="-120"/>
                <a:cs typeface="Arial" charset="0"/>
              </a:rPr>
              <a:t>student</a:t>
            </a:r>
            <a:r>
              <a:rPr kumimoji="1" lang="en-US" altLang="zh-TW" sz="700" dirty="0" smtClean="0">
                <a:latin typeface="Arial" charset="0"/>
                <a:ea typeface="微軟正黑體" panose="020B0604030504040204" pitchFamily="34" charset="-120"/>
                <a:cs typeface="Arial" charset="0"/>
              </a:rPr>
              <a:t>s’</a:t>
            </a:r>
            <a:r>
              <a:rPr kumimoji="1" lang="zh-TW" altLang="en-US" sz="700" dirty="0" smtClean="0">
                <a:latin typeface="Arial" charset="0"/>
                <a:ea typeface="微軟正黑體" panose="020B0604030504040204" pitchFamily="34" charset="-120"/>
                <a:cs typeface="Arial" charset="0"/>
              </a:rPr>
              <a:t> area</a:t>
            </a:r>
            <a:r>
              <a:rPr kumimoji="1" lang="en-US" altLang="zh-TW" sz="700" dirty="0" smtClean="0">
                <a:latin typeface="Arial" charset="0"/>
                <a:ea typeface="微軟正黑體" panose="020B0604030504040204" pitchFamily="34" charset="-120"/>
                <a:cs typeface="Arial" charset="0"/>
              </a:rPr>
              <a:t>).</a:t>
            </a:r>
          </a:p>
          <a:p>
            <a:pPr marL="228600" indent="-228600">
              <a:lnSpc>
                <a:spcPct val="200000"/>
              </a:lnSpc>
              <a:buFont typeface="+mj-lt"/>
              <a:buAutoNum type="arabicPeriod"/>
            </a:pPr>
            <a:r>
              <a:rPr kumimoji="1" lang="zh-TW" altLang="en-US" sz="700" dirty="0" smtClean="0">
                <a:latin typeface="Arial" charset="0"/>
                <a:ea typeface="微軟正黑體" panose="020B0604030504040204" pitchFamily="34" charset="-120"/>
                <a:cs typeface="Arial" charset="0"/>
              </a:rPr>
              <a:t>A </a:t>
            </a:r>
            <a:r>
              <a:rPr kumimoji="1" lang="zh-TW" altLang="en-US" sz="700" dirty="0">
                <a:latin typeface="Arial" charset="0"/>
                <a:ea typeface="微軟正黑體" panose="020B0604030504040204" pitchFamily="34" charset="-120"/>
                <a:cs typeface="Arial" charset="0"/>
              </a:rPr>
              <a:t>panoramic image </a:t>
            </a:r>
            <a:r>
              <a:rPr kumimoji="1" lang="en-US" altLang="zh-TW" sz="700" dirty="0" smtClean="0">
                <a:latin typeface="Arial" charset="0"/>
                <a:ea typeface="微軟正黑體" panose="020B0604030504040204" pitchFamily="34" charset="-120"/>
                <a:cs typeface="Arial" charset="0"/>
              </a:rPr>
              <a:t>for whole classroom </a:t>
            </a:r>
            <a:r>
              <a:rPr kumimoji="1" lang="zh-TW" altLang="en-US" sz="700" dirty="0" smtClean="0">
                <a:latin typeface="Arial" charset="0"/>
                <a:ea typeface="微軟正黑體" panose="020B0604030504040204" pitchFamily="34" charset="-120"/>
                <a:cs typeface="Arial" charset="0"/>
              </a:rPr>
              <a:t>is required</a:t>
            </a:r>
            <a:r>
              <a:rPr kumimoji="1" lang="en-US" altLang="zh-TW" sz="700" dirty="0" smtClean="0">
                <a:latin typeface="Arial" charset="0"/>
                <a:ea typeface="微軟正黑體" panose="020B0604030504040204" pitchFamily="34" charset="-120"/>
                <a:cs typeface="Arial" charset="0"/>
              </a:rPr>
              <a:t>.</a:t>
            </a:r>
          </a:p>
          <a:p>
            <a:pPr marL="228600" indent="-228600">
              <a:lnSpc>
                <a:spcPct val="200000"/>
              </a:lnSpc>
              <a:buFont typeface="+mj-lt"/>
              <a:buAutoNum type="arabicPeriod"/>
            </a:pPr>
            <a:r>
              <a:rPr kumimoji="1" lang="en-US" altLang="zh-TW" sz="700" dirty="0" smtClean="0">
                <a:latin typeface="Arial" charset="0"/>
                <a:ea typeface="微軟正黑體" panose="020B0604030504040204" pitchFamily="34" charset="-120"/>
                <a:cs typeface="Arial" charset="0"/>
              </a:rPr>
              <a:t>The video and the sound need to be live-streaming and record as well.</a:t>
            </a:r>
          </a:p>
          <a:p>
            <a:pPr marL="228600" indent="-228600">
              <a:lnSpc>
                <a:spcPct val="200000"/>
              </a:lnSpc>
              <a:buFont typeface="+mj-lt"/>
              <a:buAutoNum type="arabicPeriod"/>
            </a:pPr>
            <a:r>
              <a:rPr kumimoji="1" lang="en-US" altLang="zh-TW" sz="700" dirty="0" smtClean="0">
                <a:latin typeface="Arial" charset="0"/>
                <a:ea typeface="微軟正黑體" panose="020B0604030504040204" pitchFamily="34" charset="-120"/>
                <a:cs typeface="Arial" charset="0"/>
              </a:rPr>
              <a:t>Distance</a:t>
            </a:r>
            <a:r>
              <a:rPr kumimoji="1" lang="zh-TW" altLang="en-US" sz="700" dirty="0" smtClean="0">
                <a:latin typeface="Arial" charset="0"/>
                <a:ea typeface="微軟正黑體" panose="020B0604030504040204" pitchFamily="34" charset="-120"/>
                <a:cs typeface="Arial" charset="0"/>
              </a:rPr>
              <a:t> </a:t>
            </a:r>
            <a:r>
              <a:rPr kumimoji="1" lang="zh-TW" altLang="en-US" sz="700" dirty="0">
                <a:latin typeface="Arial" charset="0"/>
                <a:ea typeface="微軟正黑體" panose="020B0604030504040204" pitchFamily="34" charset="-120"/>
                <a:cs typeface="Arial" charset="0"/>
              </a:rPr>
              <a:t>conference </a:t>
            </a:r>
            <a:r>
              <a:rPr kumimoji="1" lang="zh-TW" altLang="en-US" sz="700" dirty="0" smtClean="0">
                <a:latin typeface="Arial" charset="0"/>
                <a:ea typeface="微軟正黑體" panose="020B0604030504040204" pitchFamily="34" charset="-120"/>
                <a:cs typeface="Arial" charset="0"/>
              </a:rPr>
              <a:t>function</a:t>
            </a:r>
            <a:r>
              <a:rPr kumimoji="1" lang="en-US" altLang="zh-TW" sz="700" dirty="0">
                <a:latin typeface="Arial" charset="0"/>
                <a:ea typeface="微軟正黑體" panose="020B0604030504040204" pitchFamily="34" charset="-120"/>
                <a:cs typeface="Arial" charset="0"/>
              </a:rPr>
              <a:t> </a:t>
            </a:r>
            <a:r>
              <a:rPr kumimoji="1" lang="en-US" altLang="zh-TW" sz="700" dirty="0" smtClean="0">
                <a:latin typeface="Arial" charset="0"/>
                <a:ea typeface="微軟正黑體" panose="020B0604030504040204" pitchFamily="34" charset="-120"/>
                <a:cs typeface="Arial" charset="0"/>
              </a:rPr>
              <a:t>is required</a:t>
            </a:r>
            <a:r>
              <a:rPr kumimoji="1" lang="zh-TW" altLang="en-US" sz="700" dirty="0" smtClean="0">
                <a:latin typeface="Arial" charset="0"/>
                <a:ea typeface="微軟正黑體" panose="020B0604030504040204" pitchFamily="34" charset="-120"/>
                <a:cs typeface="Arial" charset="0"/>
              </a:rPr>
              <a:t>, </a:t>
            </a:r>
            <a:r>
              <a:rPr kumimoji="1" lang="zh-TW" altLang="en-US" sz="700" dirty="0">
                <a:latin typeface="Arial" charset="0"/>
                <a:ea typeface="微軟正黑體" panose="020B0604030504040204" pitchFamily="34" charset="-120"/>
                <a:cs typeface="Arial" charset="0"/>
              </a:rPr>
              <a:t>so </a:t>
            </a:r>
            <a:r>
              <a:rPr kumimoji="1" lang="zh-TW" altLang="en-US" sz="700" dirty="0" smtClean="0">
                <a:latin typeface="Arial" charset="0"/>
                <a:ea typeface="微軟正黑體" panose="020B0604030504040204" pitchFamily="34" charset="-120"/>
                <a:cs typeface="Arial" charset="0"/>
              </a:rPr>
              <a:t>the </a:t>
            </a:r>
            <a:r>
              <a:rPr kumimoji="1" lang="zh-TW" altLang="en-US" sz="700" dirty="0">
                <a:latin typeface="Arial" charset="0"/>
                <a:ea typeface="微軟正黑體" panose="020B0604030504040204" pitchFamily="34" charset="-120"/>
                <a:cs typeface="Arial" charset="0"/>
              </a:rPr>
              <a:t>teacher can </a:t>
            </a:r>
            <a:r>
              <a:rPr kumimoji="1" lang="en-US" altLang="zh-TW" sz="700" dirty="0" smtClean="0">
                <a:latin typeface="Arial" charset="0"/>
                <a:ea typeface="微軟正黑體" panose="020B0604030504040204" pitchFamily="34" charset="-120"/>
                <a:cs typeface="Arial" charset="0"/>
              </a:rPr>
              <a:t>do</a:t>
            </a:r>
            <a:r>
              <a:rPr kumimoji="1" lang="zh-TW" altLang="en-US" sz="700" dirty="0" smtClean="0">
                <a:latin typeface="Arial" charset="0"/>
                <a:ea typeface="微軟正黑體" panose="020B0604030504040204" pitchFamily="34" charset="-120"/>
                <a:cs typeface="Arial" charset="0"/>
              </a:rPr>
              <a:t> interact</a:t>
            </a:r>
            <a:r>
              <a:rPr kumimoji="1" lang="en-US" altLang="zh-TW" sz="700" dirty="0" smtClean="0">
                <a:latin typeface="Arial" charset="0"/>
                <a:ea typeface="微軟正黑體" panose="020B0604030504040204" pitchFamily="34" charset="-120"/>
                <a:cs typeface="Arial" charset="0"/>
              </a:rPr>
              <a:t>ion</a:t>
            </a:r>
            <a:r>
              <a:rPr kumimoji="1" lang="zh-TW" altLang="en-US" sz="700" dirty="0" smtClean="0">
                <a:latin typeface="Arial" charset="0"/>
                <a:ea typeface="微軟正黑體" panose="020B0604030504040204" pitchFamily="34" charset="-120"/>
                <a:cs typeface="Arial" charset="0"/>
              </a:rPr>
              <a:t> </a:t>
            </a:r>
            <a:r>
              <a:rPr kumimoji="1" lang="zh-TW" altLang="en-US" sz="700" dirty="0">
                <a:latin typeface="Arial" charset="0"/>
                <a:ea typeface="微軟正黑體" panose="020B0604030504040204" pitchFamily="34" charset="-120"/>
                <a:cs typeface="Arial" charset="0"/>
              </a:rPr>
              <a:t>with </a:t>
            </a:r>
            <a:r>
              <a:rPr kumimoji="1" lang="zh-TW" altLang="en-US" sz="700" dirty="0" smtClean="0">
                <a:latin typeface="Arial" charset="0"/>
                <a:ea typeface="微軟正黑體" panose="020B0604030504040204" pitchFamily="34" charset="-120"/>
                <a:cs typeface="Arial" charset="0"/>
              </a:rPr>
              <a:t>students </a:t>
            </a:r>
            <a:r>
              <a:rPr kumimoji="1" lang="en-US" altLang="zh-TW" sz="700" dirty="0" smtClean="0">
                <a:latin typeface="Arial" charset="0"/>
                <a:ea typeface="微軟正黑體" panose="020B0604030504040204" pitchFamily="34" charset="-120"/>
                <a:cs typeface="Arial" charset="0"/>
              </a:rPr>
              <a:t>from distance</a:t>
            </a:r>
            <a:r>
              <a:rPr kumimoji="1" lang="zh-TW" altLang="en-US" sz="700" dirty="0" smtClean="0">
                <a:latin typeface="Arial" charset="0"/>
                <a:ea typeface="微軟正黑體" panose="020B0604030504040204" pitchFamily="34" charset="-120"/>
                <a:cs typeface="Arial" charset="0"/>
              </a:rPr>
              <a:t>.</a:t>
            </a:r>
            <a:endParaRPr kumimoji="1" lang="en-US" altLang="zh-TW" sz="700" dirty="0">
              <a:latin typeface="Arial" charset="0"/>
              <a:ea typeface="微軟正黑體" panose="020B0604030504040204" pitchFamily="34" charset="-120"/>
              <a:cs typeface="Arial" charset="0"/>
            </a:endParaRPr>
          </a:p>
          <a:p>
            <a:pPr marL="228600" indent="-228600">
              <a:lnSpc>
                <a:spcPct val="200000"/>
              </a:lnSpc>
              <a:buFont typeface="+mj-lt"/>
              <a:buAutoNum type="arabicPeriod"/>
            </a:pPr>
            <a:r>
              <a:rPr kumimoji="1" lang="zh-TW" altLang="en-US" sz="700" dirty="0" smtClean="0">
                <a:latin typeface="Arial" charset="0"/>
                <a:ea typeface="微軟正黑體" panose="020B0604030504040204" pitchFamily="34" charset="-120"/>
                <a:cs typeface="Arial" charset="0"/>
              </a:rPr>
              <a:t>All </a:t>
            </a:r>
            <a:r>
              <a:rPr kumimoji="1" lang="zh-TW" altLang="en-US" sz="700" dirty="0">
                <a:latin typeface="Arial" charset="0"/>
                <a:ea typeface="微軟正黑體" panose="020B0604030504040204" pitchFamily="34" charset="-120"/>
                <a:cs typeface="Arial" charset="0"/>
              </a:rPr>
              <a:t>courses </a:t>
            </a:r>
            <a:r>
              <a:rPr kumimoji="1" lang="en-US" altLang="zh-TW" sz="700" dirty="0" smtClean="0">
                <a:latin typeface="Arial" charset="0"/>
                <a:ea typeface="微軟正黑體" panose="020B0604030504040204" pitchFamily="34" charset="-120"/>
                <a:cs typeface="Arial" charset="0"/>
              </a:rPr>
              <a:t>need to be r</a:t>
            </a:r>
            <a:r>
              <a:rPr kumimoji="1" lang="zh-TW" altLang="en-US" sz="700" dirty="0" smtClean="0">
                <a:latin typeface="Arial" charset="0"/>
                <a:ea typeface="微軟正黑體" panose="020B0604030504040204" pitchFamily="34" charset="-120"/>
                <a:cs typeface="Arial" charset="0"/>
              </a:rPr>
              <a:t>ecorded </a:t>
            </a:r>
            <a:r>
              <a:rPr kumimoji="1" lang="zh-TW" altLang="en-US" sz="700" dirty="0">
                <a:latin typeface="Arial" charset="0"/>
                <a:ea typeface="微軟正黑體" panose="020B0604030504040204" pitchFamily="34" charset="-120"/>
                <a:cs typeface="Arial" charset="0"/>
              </a:rPr>
              <a:t>and uploaded to the </a:t>
            </a:r>
            <a:r>
              <a:rPr kumimoji="1" lang="en-US" altLang="zh-TW" sz="700" dirty="0" smtClean="0">
                <a:latin typeface="Arial" charset="0"/>
                <a:ea typeface="微軟正黑體" panose="020B0604030504040204" pitchFamily="34" charset="-120"/>
                <a:cs typeface="Arial" charset="0"/>
              </a:rPr>
              <a:t>online</a:t>
            </a:r>
            <a:r>
              <a:rPr kumimoji="1" lang="zh-TW" altLang="en-US" sz="700" dirty="0" smtClean="0">
                <a:latin typeface="Arial" charset="0"/>
                <a:ea typeface="微軟正黑體" panose="020B0604030504040204" pitchFamily="34" charset="-120"/>
                <a:cs typeface="Arial" charset="0"/>
              </a:rPr>
              <a:t> </a:t>
            </a:r>
            <a:r>
              <a:rPr kumimoji="1" lang="zh-TW" altLang="en-US" sz="700" dirty="0">
                <a:latin typeface="Arial" charset="0"/>
                <a:ea typeface="微軟正黑體" panose="020B0604030504040204" pitchFamily="34" charset="-120"/>
                <a:cs typeface="Arial" charset="0"/>
              </a:rPr>
              <a:t>platform, so </a:t>
            </a:r>
            <a:r>
              <a:rPr kumimoji="1" lang="zh-TW" altLang="en-US" sz="700" dirty="0" smtClean="0">
                <a:latin typeface="Arial" charset="0"/>
                <a:ea typeface="微軟正黑體" panose="020B0604030504040204" pitchFamily="34" charset="-120"/>
                <a:cs typeface="Arial" charset="0"/>
              </a:rPr>
              <a:t>students </a:t>
            </a:r>
            <a:r>
              <a:rPr kumimoji="1" lang="zh-TW" altLang="en-US" sz="700" dirty="0">
                <a:latin typeface="Arial" charset="0"/>
                <a:ea typeface="微軟正黑體" panose="020B0604030504040204" pitchFamily="34" charset="-120"/>
                <a:cs typeface="Arial" charset="0"/>
              </a:rPr>
              <a:t>can review the </a:t>
            </a:r>
            <a:r>
              <a:rPr kumimoji="1" lang="zh-TW" altLang="en-US" sz="700" dirty="0" smtClean="0">
                <a:latin typeface="Arial" charset="0"/>
                <a:ea typeface="微軟正黑體" panose="020B0604030504040204" pitchFamily="34" charset="-120"/>
                <a:cs typeface="Arial" charset="0"/>
              </a:rPr>
              <a:t>course </a:t>
            </a:r>
            <a:r>
              <a:rPr kumimoji="1" lang="zh-TW" altLang="en-US" sz="700" dirty="0">
                <a:latin typeface="Arial" charset="0"/>
                <a:ea typeface="微軟正黑體" panose="020B0604030504040204" pitchFamily="34" charset="-120"/>
                <a:cs typeface="Arial" charset="0"/>
              </a:rPr>
              <a:t>content at </a:t>
            </a:r>
            <a:r>
              <a:rPr kumimoji="1" lang="zh-TW" altLang="en-US" sz="700" dirty="0" smtClean="0">
                <a:latin typeface="Arial" charset="0"/>
                <a:ea typeface="微軟正黑體" panose="020B0604030504040204" pitchFamily="34" charset="-120"/>
                <a:cs typeface="Arial" charset="0"/>
              </a:rPr>
              <a:t>anytime</a:t>
            </a:r>
            <a:r>
              <a:rPr kumimoji="1" lang="en-US" altLang="zh-TW" sz="700" dirty="0" smtClean="0">
                <a:latin typeface="Arial" charset="0"/>
                <a:ea typeface="微軟正黑體" panose="020B0604030504040204" pitchFamily="34" charset="-120"/>
                <a:cs typeface="Arial" charset="0"/>
              </a:rPr>
              <a:t>, any</a:t>
            </a:r>
            <a:r>
              <a:rPr kumimoji="1" lang="zh-TW" altLang="en-US" sz="700" dirty="0" smtClean="0">
                <a:latin typeface="Arial" charset="0"/>
                <a:ea typeface="微軟正黑體" panose="020B0604030504040204" pitchFamily="34" charset="-120"/>
                <a:cs typeface="Arial" charset="0"/>
              </a:rPr>
              <a:t>whe</a:t>
            </a:r>
            <a:r>
              <a:rPr kumimoji="1" lang="en-US" altLang="zh-TW" sz="700" dirty="0" smtClean="0">
                <a:latin typeface="Arial" charset="0"/>
                <a:ea typeface="微軟正黑體" panose="020B0604030504040204" pitchFamily="34" charset="-120"/>
                <a:cs typeface="Arial" charset="0"/>
              </a:rPr>
              <a:t>re.</a:t>
            </a:r>
            <a:endParaRPr kumimoji="1" lang="zh-TW" altLang="en-US" sz="700" dirty="0">
              <a:latin typeface="Arial" charset="0"/>
              <a:ea typeface="微軟正黑體" panose="020B0604030504040204" pitchFamily="34" charset="-120"/>
              <a:cs typeface="Arial" charset="0"/>
            </a:endParaRPr>
          </a:p>
        </p:txBody>
      </p:sp>
      <p:grpSp>
        <p:nvGrpSpPr>
          <p:cNvPr id="7" name="群組 6"/>
          <p:cNvGrpSpPr/>
          <p:nvPr/>
        </p:nvGrpSpPr>
        <p:grpSpPr>
          <a:xfrm>
            <a:off x="4644982" y="3496667"/>
            <a:ext cx="3990952" cy="1068279"/>
            <a:chOff x="4519086" y="3562928"/>
            <a:chExt cx="3990952" cy="1068279"/>
          </a:xfrm>
        </p:grpSpPr>
        <p:pic>
          <p:nvPicPr>
            <p:cNvPr id="1032" name="Picture 8" descr="Lumens VS-KB30 IP Camera Controller with Joysti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98" t="14268" r="5567" b="14138"/>
            <a:stretch/>
          </p:blipFill>
          <p:spPr bwMode="auto">
            <a:xfrm>
              <a:off x="7155504" y="3712172"/>
              <a:ext cx="1354534" cy="8309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C2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72" t="38284" r="7660" b="38253"/>
            <a:stretch/>
          </p:blipFill>
          <p:spPr bwMode="auto">
            <a:xfrm>
              <a:off x="6444560" y="4232049"/>
              <a:ext cx="1699591" cy="3710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C-TR1 Auto-Tracking Camer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43" t="23976" r="14326" b="10894"/>
            <a:stretch/>
          </p:blipFill>
          <p:spPr bwMode="auto">
            <a:xfrm>
              <a:off x="4519086" y="3562928"/>
              <a:ext cx="1362640" cy="930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ylumens.com/images/pdt2/153520220818122230720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087" t="15125" r="22655" b="14493"/>
            <a:stretch/>
          </p:blipFill>
          <p:spPr bwMode="auto">
            <a:xfrm>
              <a:off x="5576514" y="3624043"/>
              <a:ext cx="1016156" cy="100716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Seal of Nankai University.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9181" y="722330"/>
            <a:ext cx="817301" cy="81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32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92253" y="63673"/>
            <a:ext cx="245297" cy="27329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71017" cy="907941"/>
          </a:xfrm>
          <a:prstGeom prst="rect">
            <a:avLst/>
          </a:prstGeom>
        </p:spPr>
        <p:txBody>
          <a:bodyPr wrap="square">
            <a:spAutoFit/>
          </a:bodyPr>
          <a:lstStyle/>
          <a:p>
            <a:pPr>
              <a:spcAft>
                <a:spcPts val="600"/>
              </a:spcAft>
              <a:defRPr/>
            </a:pPr>
            <a:r>
              <a:rPr lang="en-US" altLang="zh-CN" sz="2400" b="1" dirty="0">
                <a:solidFill>
                  <a:srgbClr val="0070C0"/>
                </a:solidFill>
                <a:latin typeface="Arial" pitchFamily="34" charset="0"/>
                <a:cs typeface="Arial" pitchFamily="34" charset="0"/>
              </a:rPr>
              <a:t>National Tsing Hua </a:t>
            </a:r>
            <a:r>
              <a:rPr lang="en-US" altLang="zh-CN" sz="2400" b="1" dirty="0" smtClean="0">
                <a:solidFill>
                  <a:srgbClr val="0070C0"/>
                </a:solidFill>
                <a:latin typeface="Arial" pitchFamily="34" charset="0"/>
                <a:cs typeface="Arial" pitchFamily="34" charset="0"/>
              </a:rPr>
              <a:t>University</a:t>
            </a:r>
          </a:p>
          <a:p>
            <a:pPr>
              <a:spcAft>
                <a:spcPts val="600"/>
              </a:spcAft>
              <a:defRPr/>
            </a:pPr>
            <a:r>
              <a:rPr lang="en-US" altLang="zh-CN" sz="2400" b="1" dirty="0" smtClean="0">
                <a:solidFill>
                  <a:srgbClr val="0070C0"/>
                </a:solidFill>
                <a:latin typeface="Arial" pitchFamily="34" charset="0"/>
                <a:cs typeface="Arial" pitchFamily="34" charset="0"/>
              </a:rPr>
              <a:t>Taiwan</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VC-TR1</a:t>
            </a:r>
            <a:r>
              <a:rPr lang="zh-TW" altLang="en-US" sz="1000" dirty="0" smtClean="0">
                <a:solidFill>
                  <a:schemeClr val="bg1"/>
                </a:solidFill>
                <a:latin typeface="Arial" pitchFamily="34" charset="0"/>
                <a:cs typeface="Arial" pitchFamily="34" charset="0"/>
              </a:rPr>
              <a:t>、</a:t>
            </a:r>
            <a:r>
              <a:rPr lang="en-US" altLang="zh-TW" sz="1000" dirty="0" smtClean="0">
                <a:solidFill>
                  <a:schemeClr val="bg1"/>
                </a:solidFill>
                <a:latin typeface="Arial" pitchFamily="34" charset="0"/>
                <a:cs typeface="Arial" pitchFamily="34" charset="0"/>
              </a:rPr>
              <a:t>VC-B30U</a:t>
            </a:r>
            <a:r>
              <a:rPr lang="zh-TW" altLang="en-US" sz="1000" dirty="0" smtClean="0">
                <a:solidFill>
                  <a:schemeClr val="bg1"/>
                </a:solidFill>
                <a:latin typeface="Arial" pitchFamily="34" charset="0"/>
                <a:cs typeface="Arial" pitchFamily="34" charset="0"/>
              </a:rPr>
              <a:t>、</a:t>
            </a:r>
            <a:r>
              <a:rPr lang="en-US" altLang="zh-TW" sz="1000" dirty="0">
                <a:solidFill>
                  <a:schemeClr val="bg1"/>
                </a:solidFill>
                <a:latin typeface="Arial" pitchFamily="34" charset="0"/>
                <a:cs typeface="Arial" pitchFamily="34" charset="0"/>
              </a:rPr>
              <a:t>LC200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Higher Education</a:t>
            </a:r>
            <a:endParaRPr lang="en-US" altLang="zh-TW" sz="900" dirty="0">
              <a:solidFill>
                <a:schemeClr val="bg1"/>
              </a:solidFill>
            </a:endParaRPr>
          </a:p>
        </p:txBody>
      </p:sp>
      <p:sp>
        <p:nvSpPr>
          <p:cNvPr id="15" name="內容版面配置區 2"/>
          <p:cNvSpPr txBox="1">
            <a:spLocks/>
          </p:cNvSpPr>
          <p:nvPr/>
        </p:nvSpPr>
        <p:spPr bwMode="auto">
          <a:xfrm>
            <a:off x="793463" y="1668192"/>
            <a:ext cx="3137838"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National Tsing Hua University is consistently ranked among the top three best universities in Taiwan in world university rankings. It is also a leading university that actively implements the best and newest technologies to help students improve their learning efficiency. This time they used Lumens' LC200 Media Processor, VC-B30U Full HD USB PTZ Camera, and VC-TR1 Full HD Auto-Tracking Camera to build up an advanced Hybrid Classroom. Lumens' classroom solution successfully integrates recording and live streaming to provide students and teachers access to information at any time, anywhere.</a:t>
            </a:r>
            <a:endParaRPr lang="zh-CN" altLang="en-US" sz="700" dirty="0">
              <a:solidFill>
                <a:schemeClr val="tx1"/>
              </a:solidFill>
              <a:latin typeface="Arial" charset="0"/>
              <a:cs typeface="Arial" charset="0"/>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6763192" y="1422601"/>
            <a:ext cx="2128275"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AUO Smarter Classroom system includes a 135-inch large LED screen with 86-inch touch monitors on each side. Professors can write directly on the monitor and connect to the large screen. In addition, there are 3 auto-tracking cameras in the classroom. Remotely located students can see and engage with classmates in the room via the other two cameras, and interact in real-time.</a:t>
            </a:r>
          </a:p>
        </p:txBody>
      </p:sp>
      <p:sp>
        <p:nvSpPr>
          <p:cNvPr id="20" name="矩形 2047"/>
          <p:cNvSpPr>
            <a:spLocks noChangeArrowheads="1"/>
          </p:cNvSpPr>
          <p:nvPr/>
        </p:nvSpPr>
        <p:spPr bwMode="auto">
          <a:xfrm>
            <a:off x="4578247" y="3066005"/>
            <a:ext cx="2850006" cy="13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"The integrated recording and livestreaming system delivers true interactive learning in smart classrooms. The demand for distance education and hybrid teaching is expected to rise significantly in coming years. Lumens PTZ cameras and AV processors are designed to integrate with smart technology. They are easy to use and consistently deliver excellent results</a:t>
            </a:r>
            <a:r>
              <a:rPr lang="en-US" altLang="zh-TW" sz="800" i="1" dirty="0" smtClean="0">
                <a:solidFill>
                  <a:schemeClr val="accent5"/>
                </a:solidFill>
              </a:rPr>
              <a:t>.“</a:t>
            </a:r>
          </a:p>
          <a:p>
            <a:endParaRPr lang="en-US" altLang="zh-TW" sz="800" i="1" dirty="0">
              <a:solidFill>
                <a:schemeClr val="accent5"/>
              </a:solidFill>
            </a:endParaRPr>
          </a:p>
          <a:p>
            <a:endParaRPr lang="en-US" altLang="zh-TW" sz="800" i="1" dirty="0">
              <a:solidFill>
                <a:schemeClr val="accent5"/>
              </a:solidFill>
            </a:endParaRPr>
          </a:p>
          <a:p>
            <a:r>
              <a:rPr lang="en-US" altLang="zh-TW" sz="800" b="1" dirty="0">
                <a:solidFill>
                  <a:schemeClr val="accent5"/>
                </a:solidFill>
              </a:rPr>
              <a:t>Commented Rick, JECTOR Digital Marketing Specialist</a:t>
            </a:r>
          </a:p>
        </p:txBody>
      </p:sp>
      <p:pic>
        <p:nvPicPr>
          <p:cNvPr id="1026" name="Picture 2" descr="https://www.mylumens.com/Content/Upload/images/Blog/case%20study-tsinghua/CaseStudy-TsingHua_University-AUO-Lecture-Hall-2%20%E2%80%93%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4" y="3373745"/>
            <a:ext cx="3018073" cy="1701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ylumens.com/Content/Upload/images/Blog/case%20study-tsinghua/CaseStudy-TsingHua_University-AUO-Lecture-Hall-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77"/>
          <a:stretch/>
        </p:blipFill>
        <p:spPr bwMode="auto">
          <a:xfrm>
            <a:off x="4747425" y="1339736"/>
            <a:ext cx="1577252" cy="1508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ylumens.com/Content/Upload/images/Blog/case%20study-tsinghua/CaseStudy-TsingHua_University-AUO-Lecture-Hall-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005"/>
          <a:stretch/>
        </p:blipFill>
        <p:spPr bwMode="auto">
          <a:xfrm>
            <a:off x="7631855" y="2628900"/>
            <a:ext cx="1259612" cy="17496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C-TR1 Auto-Tracking Camer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48" t="19540" r="8428" b="3434"/>
          <a:stretch/>
        </p:blipFill>
        <p:spPr bwMode="auto">
          <a:xfrm>
            <a:off x="5287549" y="4423137"/>
            <a:ext cx="1035286" cy="720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C2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983" t="38560" r="9115" b="39355"/>
          <a:stretch/>
        </p:blipFill>
        <p:spPr bwMode="auto">
          <a:xfrm>
            <a:off x="3931301" y="4810976"/>
            <a:ext cx="1293893" cy="2677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國立清華大學- 维基百科，自由的百科全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2878" y="441984"/>
            <a:ext cx="717951" cy="71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472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Lumens Internal template 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umens">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2157</Words>
  <Application>Microsoft Office PowerPoint</Application>
  <PresentationFormat>如螢幕大小 (16:9)</PresentationFormat>
  <Paragraphs>194</Paragraphs>
  <Slides>14</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14</vt:i4>
      </vt:variant>
    </vt:vector>
  </HeadingPairs>
  <TitlesOfParts>
    <vt:vector size="22" baseType="lpstr">
      <vt:lpstr>Arial Unicode MS</vt:lpstr>
      <vt:lpstr>Noto Sans Arabic Cond ExtLt</vt:lpstr>
      <vt:lpstr>Noto Sans Sinhala ExtCond Thin</vt:lpstr>
      <vt:lpstr>微軟正黑體</vt:lpstr>
      <vt:lpstr>新細明體</vt:lpstr>
      <vt:lpstr>Arial</vt:lpstr>
      <vt:lpstr>Calibri</vt:lpstr>
      <vt:lpstr>Lumens Internal template 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Pegatron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test</dc:creator>
  <cp:lastModifiedBy>Ting.Chang( 張丁方)</cp:lastModifiedBy>
  <cp:revision>146</cp:revision>
  <dcterms:created xsi:type="dcterms:W3CDTF">2020-04-16T03:38:41Z</dcterms:created>
  <dcterms:modified xsi:type="dcterms:W3CDTF">2022-12-08T01:57:31Z</dcterms:modified>
</cp:coreProperties>
</file>